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22" r:id="rId5"/>
    <p:sldId id="259" r:id="rId6"/>
    <p:sldId id="260" r:id="rId7"/>
    <p:sldId id="261" r:id="rId8"/>
    <p:sldId id="272" r:id="rId9"/>
    <p:sldId id="262" r:id="rId10"/>
    <p:sldId id="273" r:id="rId11"/>
    <p:sldId id="327" r:id="rId12"/>
    <p:sldId id="326" r:id="rId13"/>
    <p:sldId id="275" r:id="rId14"/>
    <p:sldId id="328" r:id="rId15"/>
    <p:sldId id="276" r:id="rId16"/>
    <p:sldId id="277" r:id="rId17"/>
    <p:sldId id="309" r:id="rId18"/>
    <p:sldId id="329" r:id="rId19"/>
    <p:sldId id="306" r:id="rId20"/>
    <p:sldId id="263" r:id="rId21"/>
    <p:sldId id="310" r:id="rId22"/>
    <p:sldId id="323" r:id="rId23"/>
    <p:sldId id="330" r:id="rId24"/>
    <p:sldId id="311" r:id="rId25"/>
    <p:sldId id="312" r:id="rId26"/>
    <p:sldId id="313" r:id="rId27"/>
    <p:sldId id="289" r:id="rId28"/>
    <p:sldId id="314" r:id="rId29"/>
    <p:sldId id="316" r:id="rId30"/>
    <p:sldId id="297" r:id="rId31"/>
    <p:sldId id="295" r:id="rId32"/>
    <p:sldId id="296" r:id="rId33"/>
    <p:sldId id="324" r:id="rId34"/>
    <p:sldId id="293" r:id="rId35"/>
    <p:sldId id="325" r:id="rId36"/>
    <p:sldId id="320" r:id="rId37"/>
    <p:sldId id="298"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ek Bayburtlu" initials="mB" lastIdx="4" clrIdx="0">
    <p:extLst>
      <p:ext uri="{19B8F6BF-5375-455C-9EA6-DF929625EA0E}">
        <p15:presenceInfo xmlns:p15="http://schemas.microsoft.com/office/powerpoint/2012/main" userId="61d233d72154e19a" providerId="Windows Live"/>
      </p:ext>
    </p:extLst>
  </p:cmAuthor>
  <p:cmAuthor id="2" name="Karin" initials="K" lastIdx="22" clrIdx="1">
    <p:extLst>
      <p:ext uri="{19B8F6BF-5375-455C-9EA6-DF929625EA0E}">
        <p15:presenceInfo xmlns:p15="http://schemas.microsoft.com/office/powerpoint/2012/main" userId="Ka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1503" autoAdjust="0"/>
  </p:normalViewPr>
  <p:slideViewPr>
    <p:cSldViewPr snapToGrid="0">
      <p:cViewPr varScale="1">
        <p:scale>
          <a:sx n="61" d="100"/>
          <a:sy n="61" d="100"/>
        </p:scale>
        <p:origin x="8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C309D-6688-43C0-BBA0-B7A6328A9A14}" type="datetimeFigureOut">
              <a:rPr lang="de-DE" smtClean="0"/>
              <a:t>18.11.2020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8B320-B7EF-4DEB-86D2-82BAA54ECF5E}" type="slidenum">
              <a:rPr lang="de-DE" smtClean="0"/>
              <a:t>‹Nr.›</a:t>
            </a:fld>
            <a:endParaRPr lang="de-DE"/>
          </a:p>
        </p:txBody>
      </p:sp>
    </p:spTree>
    <p:extLst>
      <p:ext uri="{BB962C8B-B14F-4D97-AF65-F5344CB8AC3E}">
        <p14:creationId xmlns:p14="http://schemas.microsoft.com/office/powerpoint/2010/main" val="292048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08B320-B7EF-4DEB-86D2-82BAA54ECF5E}" type="slidenum">
              <a:rPr lang="de-DE" smtClean="0"/>
              <a:t>31</a:t>
            </a:fld>
            <a:endParaRPr lang="de-DE"/>
          </a:p>
        </p:txBody>
      </p:sp>
    </p:spTree>
    <p:extLst>
      <p:ext uri="{BB962C8B-B14F-4D97-AF65-F5344CB8AC3E}">
        <p14:creationId xmlns:p14="http://schemas.microsoft.com/office/powerpoint/2010/main" val="427944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08B320-B7EF-4DEB-86D2-82BAA54ECF5E}" type="slidenum">
              <a:rPr lang="de-DE" smtClean="0"/>
              <a:t>33</a:t>
            </a:fld>
            <a:endParaRPr lang="de-DE"/>
          </a:p>
        </p:txBody>
      </p:sp>
    </p:spTree>
    <p:extLst>
      <p:ext uri="{BB962C8B-B14F-4D97-AF65-F5344CB8AC3E}">
        <p14:creationId xmlns:p14="http://schemas.microsoft.com/office/powerpoint/2010/main" val="212216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7F7FF-BE0F-4FBA-BFA5-AF4A52D52AD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57F6F96-3579-4B81-8E18-A99A0F4E0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02B87DF-F68A-4D20-8CF2-D5DCE800A352}"/>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63FE211B-6D46-4E59-B370-EFCCB1F2EA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EF4135A-1F53-45A8-8C1B-D52A347C95D9}"/>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126433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49BFE-9A41-4622-A946-0795DACD185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679BA6C-6E18-4A8E-BDCB-8371C48747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36E06B0-ABF9-472B-9601-3BBB24060CE1}"/>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429F059B-CCEC-4E95-BF0A-3D458BF531B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1A9FECF-F80C-49D4-939B-332BD71D2638}"/>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51416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2647AA-4A36-4935-9DE7-CA82296429E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2B7EF-2504-4EBB-BC48-020590D4C97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DA678C-A8CC-47B8-95E7-290282519570}"/>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5A33700D-0B36-4784-AC7B-EE4ECF10E4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C9619A-CF58-4CF4-9E5F-A5BEFCCAC714}"/>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300350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C8640-1156-4F6A-81C5-8F20942E7E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729B3B0-ACDC-4CEC-AF37-9678CDCE3E4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E43F08-DE78-4B31-AC97-F01EBEC8D0CC}"/>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DD741D49-333C-4004-A02B-20E7F80CB4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2854D8-D265-483C-AAE4-BBE6BD0CEA84}"/>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188494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473B8-B668-47D5-ADA3-67223C5E46C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448CA23-879A-48E5-9C58-E925F29B9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1DA90EB-0F1E-47C8-8F88-269588E68FFF}"/>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F9BC7FD6-9756-472C-A129-E9F8169FEB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40363C-B870-41AF-87B1-DBCB91606700}"/>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320318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8888C-969C-40F3-BC63-9586ACB7A57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EF2BE24-4C1C-4D62-B758-E69795D32AD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D8F8FD3-7FF0-4D44-B288-1FE11890E95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1FB5C4-CF13-48D6-A6DC-58AB3C3DF7C7}"/>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6" name="Fußzeilenplatzhalter 5">
            <a:extLst>
              <a:ext uri="{FF2B5EF4-FFF2-40B4-BE49-F238E27FC236}">
                <a16:creationId xmlns:a16="http://schemas.microsoft.com/office/drawing/2014/main" id="{E4E60874-FC2D-4FE9-88D1-2ACEDC27848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7C3451-9FF6-4CCC-AEEA-20078868F1C5}"/>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205605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8308E-4EF5-4270-8386-AB6C748B0E2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5F304AA-88FA-47AD-9543-23CA57159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38D938A-98DD-492A-AB9D-B8A2A6FD16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826BBEF-31C1-42D0-9AAA-1FF9F8449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23F392-7EF2-4DAC-9992-5669346ED56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8D6BECC-CD14-41E1-91CC-40A129EB4135}"/>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8" name="Fußzeilenplatzhalter 7">
            <a:extLst>
              <a:ext uri="{FF2B5EF4-FFF2-40B4-BE49-F238E27FC236}">
                <a16:creationId xmlns:a16="http://schemas.microsoft.com/office/drawing/2014/main" id="{6E964689-4A40-48B5-9CAE-80EFBA76AC9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DA0F772-8BAF-497A-9C9C-F8F25E8A4A29}"/>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393678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0550-B3F0-4564-B227-1557FF542C6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F6EBC2-3E7D-43C6-BD55-C28DA348CE03}"/>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4" name="Fußzeilenplatzhalter 3">
            <a:extLst>
              <a:ext uri="{FF2B5EF4-FFF2-40B4-BE49-F238E27FC236}">
                <a16:creationId xmlns:a16="http://schemas.microsoft.com/office/drawing/2014/main" id="{924179AA-A981-416F-B38B-34F9D6C86B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63A5210-F53F-405E-B283-A053D1B7003B}"/>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128364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CDB548-A9B8-4701-A446-CCC0CA5839AC}"/>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3" name="Fußzeilenplatzhalter 2">
            <a:extLst>
              <a:ext uri="{FF2B5EF4-FFF2-40B4-BE49-F238E27FC236}">
                <a16:creationId xmlns:a16="http://schemas.microsoft.com/office/drawing/2014/main" id="{42E4798A-E3E3-4909-B50F-2B0C9068515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C93076-DFDD-4A4C-9C1B-C6401354080A}"/>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428924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65D6C-C7CE-4B16-903F-FAB2C6FB69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6122BC6-BAD6-49D2-84C1-8F29337FB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CAA6501-6D57-43BD-9D5D-39E85607D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91B1F2-3486-4704-BAC7-8A8C01BB5823}"/>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6" name="Fußzeilenplatzhalter 5">
            <a:extLst>
              <a:ext uri="{FF2B5EF4-FFF2-40B4-BE49-F238E27FC236}">
                <a16:creationId xmlns:a16="http://schemas.microsoft.com/office/drawing/2014/main" id="{876F7163-00A1-4F2E-95BB-5699B1048C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DBBF769-AFCB-4F5A-B391-ACB1990E5441}"/>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273038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2FA82-E307-4305-BD75-F7D37E22F0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52675CC-25FF-4482-997D-940E8C1B6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D75335F-97F1-4196-BA7F-72645A09D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3892C9B-0856-4EB0-B445-47AF8728BDE0}"/>
              </a:ext>
            </a:extLst>
          </p:cNvPr>
          <p:cNvSpPr>
            <a:spLocks noGrp="1"/>
          </p:cNvSpPr>
          <p:nvPr>
            <p:ph type="dt" sz="half" idx="10"/>
          </p:nvPr>
        </p:nvSpPr>
        <p:spPr/>
        <p:txBody>
          <a:bodyPr/>
          <a:lstStyle/>
          <a:p>
            <a:fld id="{AA44374E-B466-4ACF-BC20-8C918C27F7A6}" type="datetimeFigureOut">
              <a:rPr lang="de-DE" smtClean="0"/>
              <a:t>18.11.2020</a:t>
            </a:fld>
            <a:endParaRPr lang="de-DE"/>
          </a:p>
        </p:txBody>
      </p:sp>
      <p:sp>
        <p:nvSpPr>
          <p:cNvPr id="6" name="Fußzeilenplatzhalter 5">
            <a:extLst>
              <a:ext uri="{FF2B5EF4-FFF2-40B4-BE49-F238E27FC236}">
                <a16:creationId xmlns:a16="http://schemas.microsoft.com/office/drawing/2014/main" id="{11438714-AFA2-4FD8-96CE-A6971E7344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D7DF8B-03C2-4B3D-8B66-BDCE06E0F953}"/>
              </a:ext>
            </a:extLst>
          </p:cNvPr>
          <p:cNvSpPr>
            <a:spLocks noGrp="1"/>
          </p:cNvSpPr>
          <p:nvPr>
            <p:ph type="sldNum" sz="quarter" idx="12"/>
          </p:nvPr>
        </p:nvSpPr>
        <p:spPr/>
        <p:txBody>
          <a:bodyPr/>
          <a:lstStyle/>
          <a:p>
            <a:fld id="{AADF94AE-9A0D-4218-B09F-D8C5AF0FECC1}" type="slidenum">
              <a:rPr lang="de-DE" smtClean="0"/>
              <a:t>‹Nr.›</a:t>
            </a:fld>
            <a:endParaRPr lang="de-DE"/>
          </a:p>
        </p:txBody>
      </p:sp>
    </p:spTree>
    <p:extLst>
      <p:ext uri="{BB962C8B-B14F-4D97-AF65-F5344CB8AC3E}">
        <p14:creationId xmlns:p14="http://schemas.microsoft.com/office/powerpoint/2010/main" val="357611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FDA35CB-9EF2-4D32-A2E7-D469864D1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AC8F041-D27F-46EC-B977-3E3EBB8DA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8A9A4A-EC8D-4B2F-8A15-A487AA086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4374E-B466-4ACF-BC20-8C918C27F7A6}" type="datetimeFigureOut">
              <a:rPr lang="de-DE" smtClean="0"/>
              <a:t>18.11.2020</a:t>
            </a:fld>
            <a:endParaRPr lang="de-DE"/>
          </a:p>
        </p:txBody>
      </p:sp>
      <p:sp>
        <p:nvSpPr>
          <p:cNvPr id="5" name="Fußzeilenplatzhalter 4">
            <a:extLst>
              <a:ext uri="{FF2B5EF4-FFF2-40B4-BE49-F238E27FC236}">
                <a16:creationId xmlns:a16="http://schemas.microsoft.com/office/drawing/2014/main" id="{C4AD86E7-8526-4EA8-8832-DE05F57B4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05BE274-811E-47E2-861A-1B670818B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F94AE-9A0D-4218-B09F-D8C5AF0FECC1}" type="slidenum">
              <a:rPr lang="de-DE" smtClean="0"/>
              <a:t>‹Nr.›</a:t>
            </a:fld>
            <a:endParaRPr lang="de-DE"/>
          </a:p>
        </p:txBody>
      </p:sp>
    </p:spTree>
    <p:extLst>
      <p:ext uri="{BB962C8B-B14F-4D97-AF65-F5344CB8AC3E}">
        <p14:creationId xmlns:p14="http://schemas.microsoft.com/office/powerpoint/2010/main" val="13489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Vorname.Nachname@fes-ratingen.schul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Messer, Vogel enthält.&#10;&#10;Automatisch generierte Beschreibung">
            <a:extLst>
              <a:ext uri="{FF2B5EF4-FFF2-40B4-BE49-F238E27FC236}">
                <a16:creationId xmlns:a16="http://schemas.microsoft.com/office/drawing/2014/main" id="{C2C67821-05DA-4417-BFE0-22407C8B8154}"/>
              </a:ext>
            </a:extLst>
          </p:cNvPr>
          <p:cNvPicPr>
            <a:picLocks noGrp="1" noChangeAspect="1"/>
          </p:cNvPicPr>
          <p:nvPr>
            <p:ph idx="1"/>
          </p:nvPr>
        </p:nvPicPr>
        <p:blipFill rotWithShape="1">
          <a:blip r:embed="rId2"/>
          <a:srcRect r="10126"/>
          <a:stretch/>
        </p:blipFill>
        <p:spPr>
          <a:xfrm>
            <a:off x="5194300" y="582613"/>
            <a:ext cx="6470650" cy="2014538"/>
          </a:xfrm>
          <a:prstGeom prst="rect">
            <a:avLst/>
          </a:prstGeom>
        </p:spPr>
      </p:pic>
      <p:pic>
        <p:nvPicPr>
          <p:cNvPr id="6" name="Inhaltsplatzhalter 4">
            <a:extLst>
              <a:ext uri="{FF2B5EF4-FFF2-40B4-BE49-F238E27FC236}">
                <a16:creationId xmlns:a16="http://schemas.microsoft.com/office/drawing/2014/main" id="{84EDE704-36B2-4648-8BF9-7C8D6398F4B8}"/>
              </a:ext>
            </a:extLst>
          </p:cNvPr>
          <p:cNvPicPr>
            <a:picLocks noChangeAspect="1"/>
          </p:cNvPicPr>
          <p:nvPr/>
        </p:nvPicPr>
        <p:blipFill rotWithShape="1">
          <a:blip r:embed="rId3"/>
          <a:srcRect l="9813" r="19062" b="-1"/>
          <a:stretch/>
        </p:blipFill>
        <p:spPr>
          <a:xfrm>
            <a:off x="5194300" y="2679700"/>
            <a:ext cx="6470650" cy="3603625"/>
          </a:xfrm>
          <a:prstGeom prst="rect">
            <a:avLst/>
          </a:prstGeom>
        </p:spPr>
      </p:pic>
      <p:sp>
        <p:nvSpPr>
          <p:cNvPr id="2" name="Titel 1">
            <a:extLst>
              <a:ext uri="{FF2B5EF4-FFF2-40B4-BE49-F238E27FC236}">
                <a16:creationId xmlns:a16="http://schemas.microsoft.com/office/drawing/2014/main" id="{592A9E08-C110-43F7-A6C6-74D47F0517A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effectLst>
                  <a:outerShdw blurRad="38100" dist="38100" dir="2700000" algn="tl">
                    <a:srgbClr val="000000">
                      <a:alpha val="43137"/>
                    </a:srgbClr>
                  </a:outerShdw>
                </a:effectLst>
                <a:latin typeface="+mj-lt"/>
                <a:ea typeface="+mj-ea"/>
                <a:cs typeface="+mj-cs"/>
              </a:rPr>
              <a:t>Methodentag</a:t>
            </a:r>
            <a:br>
              <a:rPr lang="en-US" kern="1200">
                <a:solidFill>
                  <a:srgbClr val="FFFFFF"/>
                </a:solidFill>
                <a:effectLst>
                  <a:outerShdw blurRad="38100" dist="38100" dir="2700000" algn="tl">
                    <a:srgbClr val="000000">
                      <a:alpha val="43137"/>
                    </a:srgbClr>
                  </a:outerShdw>
                </a:effectLst>
                <a:latin typeface="+mj-lt"/>
                <a:ea typeface="+mj-ea"/>
                <a:cs typeface="+mj-cs"/>
              </a:rPr>
            </a:br>
            <a:r>
              <a:rPr lang="en-US" kern="1200">
                <a:solidFill>
                  <a:srgbClr val="FFFFFF"/>
                </a:solidFill>
                <a:effectLst>
                  <a:outerShdw blurRad="38100" dist="38100" dir="2700000" algn="tl">
                    <a:srgbClr val="000000">
                      <a:alpha val="43137"/>
                    </a:srgbClr>
                  </a:outerShdw>
                </a:effectLst>
                <a:latin typeface="+mj-lt"/>
                <a:ea typeface="+mj-ea"/>
                <a:cs typeface="+mj-cs"/>
              </a:rPr>
              <a:t>28.08.2020</a:t>
            </a:r>
          </a:p>
        </p:txBody>
      </p:sp>
    </p:spTree>
    <p:extLst>
      <p:ext uri="{BB962C8B-B14F-4D97-AF65-F5344CB8AC3E}">
        <p14:creationId xmlns:p14="http://schemas.microsoft.com/office/powerpoint/2010/main" val="302276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E4612-9C62-4D67-8432-D1DA4C19C64F}"/>
              </a:ext>
            </a:extLst>
          </p:cNvPr>
          <p:cNvSpPr>
            <a:spLocks noGrp="1"/>
          </p:cNvSpPr>
          <p:nvPr>
            <p:ph type="title"/>
          </p:nvPr>
        </p:nvSpPr>
        <p:spPr/>
        <p:txBody>
          <a:bodyPr>
            <a:normAutofit fontScale="90000"/>
          </a:bodyPr>
          <a:lstStyle/>
          <a:p>
            <a:r>
              <a:rPr lang="de-DE" dirty="0" err="1"/>
              <a:t>E-mail</a:t>
            </a:r>
            <a:r>
              <a:rPr lang="de-DE" dirty="0"/>
              <a:t> aufrufen und schreiben</a:t>
            </a:r>
            <a:br>
              <a:rPr lang="de-DE" dirty="0"/>
            </a:br>
            <a:r>
              <a:rPr lang="de-DE" sz="2500" dirty="0"/>
              <a:t>1. </a:t>
            </a:r>
            <a:r>
              <a:rPr lang="de-DE" sz="2500" dirty="0" err="1"/>
              <a:t>e-mail</a:t>
            </a:r>
            <a:r>
              <a:rPr lang="de-DE" sz="2500" dirty="0"/>
              <a:t> anklicken &gt; </a:t>
            </a:r>
            <a:r>
              <a:rPr lang="de-DE" sz="2500" dirty="0" err="1"/>
              <a:t>e-mail</a:t>
            </a:r>
            <a:r>
              <a:rPr lang="de-DE" sz="2500" dirty="0"/>
              <a:t> öffnet sich rechts im Feld </a:t>
            </a:r>
            <a:br>
              <a:rPr lang="de-DE" sz="2500" dirty="0"/>
            </a:br>
            <a:r>
              <a:rPr lang="de-DE" sz="2500" dirty="0"/>
              <a:t>2. einzelner geschwungener Pfeil = Absender antworten</a:t>
            </a:r>
            <a:br>
              <a:rPr lang="de-DE" sz="2500" dirty="0"/>
            </a:br>
            <a:r>
              <a:rPr lang="de-DE" sz="2500" dirty="0"/>
              <a:t>3. doppelter geschwungener Pfeil = mehreren Absendern antworten </a:t>
            </a:r>
            <a:br>
              <a:rPr lang="de-DE" sz="2500" dirty="0"/>
            </a:br>
            <a:r>
              <a:rPr lang="de-DE" sz="2500" dirty="0"/>
              <a:t>4 Pfeil nach rechts = </a:t>
            </a:r>
            <a:r>
              <a:rPr lang="de-DE" sz="2500" dirty="0" err="1"/>
              <a:t>e-mail</a:t>
            </a:r>
            <a:r>
              <a:rPr lang="de-DE" sz="2500" dirty="0"/>
              <a:t> weiterleiten </a:t>
            </a:r>
          </a:p>
        </p:txBody>
      </p:sp>
      <p:pic>
        <p:nvPicPr>
          <p:cNvPr id="9" name="Inhaltsplatzhalter 8" descr="Ein Bild, das Screenshot enthält.&#10;&#10;Automatisch generierte Beschreibung">
            <a:extLst>
              <a:ext uri="{FF2B5EF4-FFF2-40B4-BE49-F238E27FC236}">
                <a16:creationId xmlns:a16="http://schemas.microsoft.com/office/drawing/2014/main" id="{18303499-9A16-BB45-8545-94901AD16B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919" y="1971260"/>
            <a:ext cx="7818783" cy="4886740"/>
          </a:xfrm>
        </p:spPr>
      </p:pic>
      <p:cxnSp>
        <p:nvCxnSpPr>
          <p:cNvPr id="12" name="Gerade Verbindung mit Pfeil 11">
            <a:extLst>
              <a:ext uri="{FF2B5EF4-FFF2-40B4-BE49-F238E27FC236}">
                <a16:creationId xmlns:a16="http://schemas.microsoft.com/office/drawing/2014/main" id="{E93D45DD-EEE8-BC49-88C4-5056D700B1B4}"/>
              </a:ext>
            </a:extLst>
          </p:cNvPr>
          <p:cNvCxnSpPr>
            <a:cxnSpLocks/>
          </p:cNvCxnSpPr>
          <p:nvPr/>
        </p:nvCxnSpPr>
        <p:spPr>
          <a:xfrm>
            <a:off x="2473188" y="874643"/>
            <a:ext cx="892864" cy="28624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CAD1F352-A690-2047-A73C-CE11AB2D43EB}"/>
              </a:ext>
            </a:extLst>
          </p:cNvPr>
          <p:cNvCxnSpPr>
            <a:cxnSpLocks/>
          </p:cNvCxnSpPr>
          <p:nvPr/>
        </p:nvCxnSpPr>
        <p:spPr>
          <a:xfrm flipH="1">
            <a:off x="5221357" y="737670"/>
            <a:ext cx="1162878" cy="29994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B2680A4E-F6EA-944F-BBD0-747A58708A02}"/>
              </a:ext>
            </a:extLst>
          </p:cNvPr>
          <p:cNvCxnSpPr>
            <a:cxnSpLocks/>
          </p:cNvCxnSpPr>
          <p:nvPr/>
        </p:nvCxnSpPr>
        <p:spPr>
          <a:xfrm>
            <a:off x="7553739" y="1214645"/>
            <a:ext cx="0" cy="28001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A5A7FD69-D6D8-3641-A72C-2AEA1CEF7ADF}"/>
              </a:ext>
            </a:extLst>
          </p:cNvPr>
          <p:cNvCxnSpPr>
            <a:cxnSpLocks/>
          </p:cNvCxnSpPr>
          <p:nvPr/>
        </p:nvCxnSpPr>
        <p:spPr>
          <a:xfrm flipH="1">
            <a:off x="7797660" y="1547656"/>
            <a:ext cx="336275" cy="24671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972E22E-2BE1-C145-90A2-9E0417B2142A}"/>
              </a:ext>
            </a:extLst>
          </p:cNvPr>
          <p:cNvCxnSpPr>
            <a:cxnSpLocks/>
          </p:cNvCxnSpPr>
          <p:nvPr/>
        </p:nvCxnSpPr>
        <p:spPr>
          <a:xfrm>
            <a:off x="5732811" y="1638816"/>
            <a:ext cx="2325754" cy="22848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rking from home">
            <a:extLst>
              <a:ext uri="{FF2B5EF4-FFF2-40B4-BE49-F238E27FC236}">
                <a16:creationId xmlns:a16="http://schemas.microsoft.com/office/drawing/2014/main" id="{640A9F4C-A43D-43BE-8DCE-87F18AD2B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6" r="-1" b="8076"/>
          <a:stretch/>
        </p:blipFill>
        <p:spPr bwMode="auto">
          <a:xfrm>
            <a:off x="4269828"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FD3A992-ADE6-453A-8C66-CFEA7808939D}"/>
              </a:ext>
            </a:extLst>
          </p:cNvPr>
          <p:cNvSpPr>
            <a:spLocks noGrp="1"/>
          </p:cNvSpPr>
          <p:nvPr>
            <p:ph type="title"/>
          </p:nvPr>
        </p:nvSpPr>
        <p:spPr>
          <a:xfrm>
            <a:off x="477981" y="1122363"/>
            <a:ext cx="4345810" cy="4459983"/>
          </a:xfrm>
        </p:spPr>
        <p:txBody>
          <a:bodyPr vert="horz" lIns="91440" tIns="45720" rIns="91440" bIns="45720" rtlCol="0" anchor="b">
            <a:normAutofit/>
          </a:bodyPr>
          <a:lstStyle/>
          <a:p>
            <a:br>
              <a:rPr lang="en-US" sz="4100" dirty="0"/>
            </a:br>
            <a:r>
              <a:rPr lang="en-US" sz="4100" b="1" dirty="0"/>
              <a:t>Teams </a:t>
            </a:r>
            <a:r>
              <a:rPr lang="en-US" sz="4100" b="1" dirty="0" err="1"/>
              <a:t>nutzen</a:t>
            </a:r>
            <a:r>
              <a:rPr lang="en-US" sz="4100" b="1" dirty="0"/>
              <a:t>:</a:t>
            </a:r>
            <a:br>
              <a:rPr lang="en-US" sz="4100" b="1" dirty="0"/>
            </a:br>
            <a:r>
              <a:rPr lang="en-US" sz="3500" dirty="0"/>
              <a:t>1. Chat + </a:t>
            </a:r>
            <a:r>
              <a:rPr lang="en-US" sz="3500"/>
              <a:t>Beiträge</a:t>
            </a:r>
            <a:br>
              <a:rPr lang="en-US" sz="3500" dirty="0"/>
            </a:br>
            <a:r>
              <a:rPr lang="en-US" sz="3500" dirty="0"/>
              <a:t>2. </a:t>
            </a:r>
            <a:r>
              <a:rPr lang="en-US" sz="3500" dirty="0" err="1"/>
              <a:t>Termine</a:t>
            </a:r>
            <a:r>
              <a:rPr lang="en-US" sz="3500" dirty="0"/>
              <a:t> </a:t>
            </a:r>
            <a:r>
              <a:rPr lang="en-US" sz="3500" dirty="0" err="1"/>
              <a:t>vereinbaren</a:t>
            </a:r>
            <a:r>
              <a:rPr lang="en-US" sz="3500" dirty="0"/>
              <a:t> </a:t>
            </a:r>
            <a:br>
              <a:rPr lang="en-US" sz="3500" dirty="0"/>
            </a:br>
            <a:r>
              <a:rPr lang="en-US" sz="3500" dirty="0"/>
              <a:t>3. </a:t>
            </a:r>
            <a:r>
              <a:rPr lang="en-US" sz="3500" dirty="0" err="1"/>
              <a:t>Videokonferenz</a:t>
            </a:r>
            <a:br>
              <a:rPr lang="en-US" sz="3500" dirty="0"/>
            </a:br>
            <a:r>
              <a:rPr lang="en-US" sz="3500" dirty="0"/>
              <a:t>4. </a:t>
            </a:r>
            <a:r>
              <a:rPr lang="en-US" sz="3500" dirty="0" err="1"/>
              <a:t>Dateien</a:t>
            </a:r>
            <a:r>
              <a:rPr lang="en-US" sz="3500" dirty="0"/>
              <a:t> </a:t>
            </a:r>
            <a:r>
              <a:rPr lang="en-US" sz="3500" dirty="0" err="1"/>
              <a:t>herunter</a:t>
            </a:r>
            <a:r>
              <a:rPr lang="en-US" sz="3500" dirty="0"/>
              <a:t>-und </a:t>
            </a:r>
            <a:r>
              <a:rPr lang="en-US" sz="3500" dirty="0" err="1"/>
              <a:t>hochladen</a:t>
            </a:r>
            <a:r>
              <a:rPr lang="en-US" sz="3500" dirty="0"/>
              <a:t>   </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58BA0-DC37-46AA-BCE7-3C2E0CC88FA1}"/>
              </a:ext>
            </a:extLst>
          </p:cNvPr>
          <p:cNvSpPr>
            <a:spLocks noGrp="1"/>
          </p:cNvSpPr>
          <p:nvPr>
            <p:ph type="title"/>
          </p:nvPr>
        </p:nvSpPr>
        <p:spPr/>
        <p:txBody>
          <a:bodyPr/>
          <a:lstStyle/>
          <a:p>
            <a:r>
              <a:rPr lang="de-DE" dirty="0"/>
              <a:t>Teams aufrufen </a:t>
            </a:r>
          </a:p>
        </p:txBody>
      </p:sp>
      <p:pic>
        <p:nvPicPr>
          <p:cNvPr id="4" name="Grafik 3">
            <a:extLst>
              <a:ext uri="{FF2B5EF4-FFF2-40B4-BE49-F238E27FC236}">
                <a16:creationId xmlns:a16="http://schemas.microsoft.com/office/drawing/2014/main" id="{DA83D11C-9948-4693-A609-712D4BD429C5}"/>
              </a:ext>
            </a:extLst>
          </p:cNvPr>
          <p:cNvPicPr>
            <a:picLocks noChangeAspect="1"/>
          </p:cNvPicPr>
          <p:nvPr/>
        </p:nvPicPr>
        <p:blipFill>
          <a:blip r:embed="rId2"/>
          <a:stretch>
            <a:fillRect/>
          </a:stretch>
        </p:blipFill>
        <p:spPr>
          <a:xfrm>
            <a:off x="838201" y="1250192"/>
            <a:ext cx="8006542" cy="5607564"/>
          </a:xfrm>
          <a:prstGeom prst="rect">
            <a:avLst/>
          </a:prstGeom>
        </p:spPr>
      </p:pic>
      <p:cxnSp>
        <p:nvCxnSpPr>
          <p:cNvPr id="6" name="Gerade Verbindung mit Pfeil 5">
            <a:extLst>
              <a:ext uri="{FF2B5EF4-FFF2-40B4-BE49-F238E27FC236}">
                <a16:creationId xmlns:a16="http://schemas.microsoft.com/office/drawing/2014/main" id="{44441CB5-8116-4C43-8876-20D11FE89A12}"/>
              </a:ext>
            </a:extLst>
          </p:cNvPr>
          <p:cNvCxnSpPr/>
          <p:nvPr/>
        </p:nvCxnSpPr>
        <p:spPr>
          <a:xfrm flipH="1">
            <a:off x="3329716" y="2953512"/>
            <a:ext cx="1229032" cy="9509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0BA261C-BBA1-EB48-A8CE-5E35843B159C}"/>
              </a:ext>
            </a:extLst>
          </p:cNvPr>
          <p:cNvSpPr txBox="1"/>
          <p:nvPr/>
        </p:nvSpPr>
        <p:spPr>
          <a:xfrm>
            <a:off x="4558748" y="2575754"/>
            <a:ext cx="4573591" cy="461665"/>
          </a:xfrm>
          <a:prstGeom prst="rect">
            <a:avLst/>
          </a:prstGeom>
          <a:noFill/>
        </p:spPr>
        <p:txBody>
          <a:bodyPr wrap="square" rtlCol="0">
            <a:spAutoFit/>
          </a:bodyPr>
          <a:lstStyle/>
          <a:p>
            <a:r>
              <a:rPr lang="de-DE" sz="2400" b="1" dirty="0">
                <a:solidFill>
                  <a:srgbClr val="FF0000"/>
                </a:solidFill>
              </a:rPr>
              <a:t>Symbol Teams anklicken </a:t>
            </a:r>
          </a:p>
        </p:txBody>
      </p:sp>
    </p:spTree>
    <p:extLst>
      <p:ext uri="{BB962C8B-B14F-4D97-AF65-F5344CB8AC3E}">
        <p14:creationId xmlns:p14="http://schemas.microsoft.com/office/powerpoint/2010/main" val="3720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D2BC3-90B1-4A31-AC8B-24FE06BCA278}"/>
              </a:ext>
            </a:extLst>
          </p:cNvPr>
          <p:cNvSpPr>
            <a:spLocks noGrp="1"/>
          </p:cNvSpPr>
          <p:nvPr>
            <p:ph type="title"/>
          </p:nvPr>
        </p:nvSpPr>
        <p:spPr/>
        <p:txBody>
          <a:bodyPr/>
          <a:lstStyle/>
          <a:p>
            <a:r>
              <a:rPr lang="de-DE" dirty="0"/>
              <a:t>So sieht deine Schaltfläche aus, wenn du dich mit dem Browser anmeldest.</a:t>
            </a:r>
          </a:p>
        </p:txBody>
      </p:sp>
      <p:pic>
        <p:nvPicPr>
          <p:cNvPr id="4" name="Inhaltsplatzhalter 3">
            <a:extLst>
              <a:ext uri="{FF2B5EF4-FFF2-40B4-BE49-F238E27FC236}">
                <a16:creationId xmlns:a16="http://schemas.microsoft.com/office/drawing/2014/main" id="{CDA95DEF-FFF9-4505-BEDF-31455F5F856E}"/>
              </a:ext>
            </a:extLst>
          </p:cNvPr>
          <p:cNvPicPr>
            <a:picLocks noGrp="1" noChangeAspect="1"/>
          </p:cNvPicPr>
          <p:nvPr>
            <p:ph idx="1"/>
          </p:nvPr>
        </p:nvPicPr>
        <p:blipFill>
          <a:blip r:embed="rId2"/>
          <a:stretch>
            <a:fillRect/>
          </a:stretch>
        </p:blipFill>
        <p:spPr>
          <a:xfrm>
            <a:off x="411861" y="1524000"/>
            <a:ext cx="11527099" cy="5334000"/>
          </a:xfrm>
          <a:prstGeom prst="rect">
            <a:avLst/>
          </a:prstGeom>
        </p:spPr>
      </p:pic>
      <p:cxnSp>
        <p:nvCxnSpPr>
          <p:cNvPr id="10" name="Gerade Verbindung mit Pfeil 9">
            <a:extLst>
              <a:ext uri="{FF2B5EF4-FFF2-40B4-BE49-F238E27FC236}">
                <a16:creationId xmlns:a16="http://schemas.microsoft.com/office/drawing/2014/main" id="{5DB468D7-A39F-4393-9005-2F741FEF17DC}"/>
              </a:ext>
            </a:extLst>
          </p:cNvPr>
          <p:cNvCxnSpPr>
            <a:cxnSpLocks/>
          </p:cNvCxnSpPr>
          <p:nvPr/>
        </p:nvCxnSpPr>
        <p:spPr>
          <a:xfrm flipH="1">
            <a:off x="2184437" y="5097064"/>
            <a:ext cx="736846" cy="4738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B32252A5-2581-364D-926B-D4683A631241}"/>
              </a:ext>
            </a:extLst>
          </p:cNvPr>
          <p:cNvSpPr txBox="1"/>
          <p:nvPr/>
        </p:nvSpPr>
        <p:spPr>
          <a:xfrm>
            <a:off x="2921283" y="4866231"/>
            <a:ext cx="4573591" cy="461665"/>
          </a:xfrm>
          <a:prstGeom prst="rect">
            <a:avLst/>
          </a:prstGeom>
          <a:noFill/>
        </p:spPr>
        <p:txBody>
          <a:bodyPr wrap="square" rtlCol="0">
            <a:spAutoFit/>
          </a:bodyPr>
          <a:lstStyle/>
          <a:p>
            <a:r>
              <a:rPr lang="de-DE" sz="2400" b="1" dirty="0">
                <a:solidFill>
                  <a:srgbClr val="FF0000"/>
                </a:solidFill>
              </a:rPr>
              <a:t>Symbol Teams anklicken </a:t>
            </a:r>
          </a:p>
        </p:txBody>
      </p:sp>
    </p:spTree>
    <p:extLst>
      <p:ext uri="{BB962C8B-B14F-4D97-AF65-F5344CB8AC3E}">
        <p14:creationId xmlns:p14="http://schemas.microsoft.com/office/powerpoint/2010/main" val="21674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FA890-DF9B-4B42-9940-CF37FDA6C75A}"/>
              </a:ext>
            </a:extLst>
          </p:cNvPr>
          <p:cNvSpPr>
            <a:spLocks noGrp="1"/>
          </p:cNvSpPr>
          <p:nvPr>
            <p:ph type="title"/>
          </p:nvPr>
        </p:nvSpPr>
        <p:spPr>
          <a:xfrm>
            <a:off x="6697192" y="984597"/>
            <a:ext cx="5736528" cy="4039089"/>
          </a:xfrm>
        </p:spPr>
        <p:txBody>
          <a:bodyPr vert="horz" lIns="91440" tIns="45720" rIns="91440" bIns="45720" rtlCol="0" anchor="b">
            <a:normAutofit fontScale="90000"/>
          </a:bodyPr>
          <a:lstStyle/>
          <a:p>
            <a:br>
              <a:rPr lang="en-US" sz="4600" b="1" dirty="0"/>
            </a:br>
            <a:br>
              <a:rPr lang="en-US" sz="4600" b="1" dirty="0"/>
            </a:br>
            <a:r>
              <a:rPr lang="en-US" sz="4600" b="1" dirty="0"/>
              <a:t>	</a:t>
            </a:r>
            <a:r>
              <a:rPr lang="en-US" sz="4600" b="1" u="sng" dirty="0" err="1"/>
              <a:t>Ansicht</a:t>
            </a:r>
            <a:r>
              <a:rPr lang="en-US" sz="4600" b="1" u="sng" dirty="0"/>
              <a:t> der APP </a:t>
            </a:r>
            <a:r>
              <a:rPr lang="en-US" sz="4600" b="1" dirty="0"/>
              <a:t>: </a:t>
            </a:r>
            <a:br>
              <a:rPr lang="en-US" sz="4600" b="1" dirty="0"/>
            </a:br>
            <a:r>
              <a:rPr lang="en-US" sz="4600" b="1" dirty="0"/>
              <a:t>	</a:t>
            </a:r>
            <a:r>
              <a:rPr lang="en-US" sz="4600" b="1" dirty="0" err="1"/>
              <a:t>Hier</a:t>
            </a:r>
            <a:r>
              <a:rPr lang="en-US" sz="4600" b="1" dirty="0"/>
              <a:t> </a:t>
            </a:r>
            <a:r>
              <a:rPr lang="en-US" sz="4600" b="1" dirty="0" err="1"/>
              <a:t>erscheinen</a:t>
            </a:r>
            <a:r>
              <a:rPr lang="en-US" sz="4600" b="1" dirty="0"/>
              <a:t> alle 	Teams in </a:t>
            </a:r>
            <a:r>
              <a:rPr lang="en-US" sz="4600" b="1" dirty="0" err="1"/>
              <a:t>denen</a:t>
            </a:r>
            <a:r>
              <a:rPr lang="en-US" sz="4600" b="1" dirty="0"/>
              <a:t> du 	</a:t>
            </a:r>
            <a:r>
              <a:rPr lang="en-US" sz="4600" b="1" dirty="0" err="1"/>
              <a:t>ein</a:t>
            </a:r>
            <a:r>
              <a:rPr lang="en-US" sz="4600" b="1" dirty="0"/>
              <a:t> </a:t>
            </a:r>
            <a:r>
              <a:rPr lang="en-US" sz="4600" b="1" dirty="0" err="1"/>
              <a:t>Mitglied</a:t>
            </a:r>
            <a:r>
              <a:rPr lang="en-US" sz="4600" b="1" dirty="0"/>
              <a:t> </a:t>
            </a:r>
            <a:r>
              <a:rPr lang="en-US" sz="4600" b="1" dirty="0" err="1"/>
              <a:t>bist</a:t>
            </a:r>
            <a:r>
              <a:rPr lang="en-US" sz="4600" b="1" dirty="0"/>
              <a:t> 	(App).</a:t>
            </a:r>
            <a:br>
              <a:rPr lang="en-US" sz="4600" b="1" dirty="0"/>
            </a:br>
            <a:br>
              <a:rPr lang="en-US" sz="4600" b="1" dirty="0"/>
            </a:br>
            <a:endParaRPr lang="en-US" sz="4600"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8C26929F-8FF6-4798-80E2-5A54E0076D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6818"/>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6C6C7E7B-8D76-4CAD-9B67-B523CA38726A}"/>
              </a:ext>
            </a:extLst>
          </p:cNvPr>
          <p:cNvSpPr txBox="1"/>
          <p:nvPr/>
        </p:nvSpPr>
        <p:spPr>
          <a:xfrm>
            <a:off x="6697192" y="4553804"/>
            <a:ext cx="5279136" cy="1200329"/>
          </a:xfrm>
          <a:prstGeom prst="rect">
            <a:avLst/>
          </a:prstGeom>
          <a:noFill/>
        </p:spPr>
        <p:txBody>
          <a:bodyPr wrap="square" rtlCol="0">
            <a:spAutoFit/>
          </a:bodyPr>
          <a:lstStyle/>
          <a:p>
            <a:r>
              <a:rPr lang="en-US" sz="1800" b="1" dirty="0"/>
              <a:t>In den </a:t>
            </a:r>
            <a:r>
              <a:rPr lang="en-US" sz="1800" b="1" dirty="0" err="1"/>
              <a:t>jeweiligen</a:t>
            </a:r>
            <a:r>
              <a:rPr lang="en-US" sz="1800" b="1" dirty="0"/>
              <a:t> Teams </a:t>
            </a:r>
            <a:r>
              <a:rPr lang="en-US" sz="1800" b="1" dirty="0" err="1"/>
              <a:t>kannst</a:t>
            </a:r>
            <a:r>
              <a:rPr lang="en-US" sz="1800" b="1" dirty="0"/>
              <a:t> du </a:t>
            </a:r>
            <a:r>
              <a:rPr lang="en-US" sz="1800" b="1" dirty="0" err="1"/>
              <a:t>Fachfragen</a:t>
            </a:r>
            <a:r>
              <a:rPr lang="en-US" sz="1800" b="1" dirty="0"/>
              <a:t> </a:t>
            </a:r>
            <a:r>
              <a:rPr lang="en-US" sz="1800" b="1" dirty="0" err="1"/>
              <a:t>stellen</a:t>
            </a:r>
            <a:r>
              <a:rPr lang="en-US" b="1" dirty="0"/>
              <a:t>, </a:t>
            </a:r>
            <a:r>
              <a:rPr lang="en-US" sz="1800" b="1" dirty="0" err="1"/>
              <a:t>deine</a:t>
            </a:r>
            <a:r>
              <a:rPr lang="en-US" sz="1800" b="1" dirty="0"/>
              <a:t> </a:t>
            </a:r>
            <a:r>
              <a:rPr lang="en-US" sz="1800" b="1" dirty="0" err="1"/>
              <a:t>Aufgaben</a:t>
            </a:r>
            <a:r>
              <a:rPr lang="en-US" sz="1800" b="1" dirty="0"/>
              <a:t> </a:t>
            </a:r>
            <a:r>
              <a:rPr lang="en-US" sz="1800" b="1" dirty="0" err="1"/>
              <a:t>herunter</a:t>
            </a:r>
            <a:r>
              <a:rPr lang="en-US" b="1" dirty="0" err="1"/>
              <a:t>l</a:t>
            </a:r>
            <a:r>
              <a:rPr lang="en-US" sz="1800" b="1" dirty="0" err="1"/>
              <a:t>aden</a:t>
            </a:r>
            <a:r>
              <a:rPr lang="en-US" sz="1800" b="1" dirty="0"/>
              <a:t>, </a:t>
            </a:r>
            <a:r>
              <a:rPr lang="en-US" sz="1800" b="1" dirty="0" err="1"/>
              <a:t>eigene</a:t>
            </a:r>
            <a:r>
              <a:rPr lang="en-US" sz="1800" b="1" dirty="0"/>
              <a:t> </a:t>
            </a:r>
            <a:r>
              <a:rPr lang="en-US" sz="1800" b="1" dirty="0" err="1"/>
              <a:t>Dateien</a:t>
            </a:r>
            <a:r>
              <a:rPr lang="en-US" sz="1800" b="1" dirty="0"/>
              <a:t> </a:t>
            </a:r>
            <a:r>
              <a:rPr lang="en-US" sz="1800" b="1" dirty="0" err="1"/>
              <a:t>hochladen</a:t>
            </a:r>
            <a:r>
              <a:rPr lang="en-US" sz="1800" b="1" dirty="0"/>
              <a:t> und </a:t>
            </a:r>
            <a:r>
              <a:rPr lang="en-US" sz="1800" b="1" dirty="0" err="1"/>
              <a:t>hier</a:t>
            </a:r>
            <a:r>
              <a:rPr lang="en-US" sz="1800" b="1" dirty="0"/>
              <a:t> </a:t>
            </a:r>
            <a:r>
              <a:rPr lang="en-US" sz="1800" b="1" dirty="0" err="1"/>
              <a:t>findet</a:t>
            </a:r>
            <a:r>
              <a:rPr lang="en-US" sz="1800" b="1" dirty="0"/>
              <a:t> der </a:t>
            </a:r>
            <a:r>
              <a:rPr lang="en-US" sz="1800" b="1" dirty="0" err="1"/>
              <a:t>Onlineunterricht</a:t>
            </a:r>
            <a:r>
              <a:rPr lang="en-US" sz="1800" b="1" dirty="0"/>
              <a:t> </a:t>
            </a:r>
            <a:r>
              <a:rPr lang="en-US" sz="1800" b="1" dirty="0" err="1"/>
              <a:t>statt</a:t>
            </a:r>
            <a:r>
              <a:rPr lang="en-US" sz="1800" b="1" dirty="0"/>
              <a: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9802020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FA890-DF9B-4B42-9940-CF37FDA6C75A}"/>
              </a:ext>
            </a:extLst>
          </p:cNvPr>
          <p:cNvSpPr>
            <a:spLocks noGrp="1"/>
          </p:cNvSpPr>
          <p:nvPr>
            <p:ph type="title"/>
          </p:nvPr>
        </p:nvSpPr>
        <p:spPr>
          <a:xfrm>
            <a:off x="6697192" y="984597"/>
            <a:ext cx="5736528" cy="4039089"/>
          </a:xfrm>
        </p:spPr>
        <p:txBody>
          <a:bodyPr vert="horz" lIns="91440" tIns="45720" rIns="91440" bIns="45720" rtlCol="0" anchor="b">
            <a:normAutofit fontScale="90000"/>
          </a:bodyPr>
          <a:lstStyle/>
          <a:p>
            <a:br>
              <a:rPr lang="en-US" sz="4600" b="1" dirty="0"/>
            </a:br>
            <a:br>
              <a:rPr lang="en-US" sz="4600" b="1" dirty="0"/>
            </a:br>
            <a:r>
              <a:rPr lang="en-US" sz="4600" b="1" dirty="0"/>
              <a:t>	</a:t>
            </a:r>
            <a:r>
              <a:rPr lang="en-US" sz="4600" b="1" u="sng" dirty="0" err="1"/>
              <a:t>Ansicht</a:t>
            </a:r>
            <a:r>
              <a:rPr lang="en-US" sz="4600" b="1" u="sng" dirty="0"/>
              <a:t> </a:t>
            </a:r>
            <a:r>
              <a:rPr lang="en-US" sz="4600" b="1" u="sng" dirty="0" err="1"/>
              <a:t>über</a:t>
            </a:r>
            <a:r>
              <a:rPr lang="en-US" sz="4600" b="1" u="sng" dirty="0"/>
              <a:t> Browser </a:t>
            </a:r>
            <a:r>
              <a:rPr lang="en-US" sz="4600" b="1" dirty="0"/>
              <a:t>: </a:t>
            </a:r>
            <a:br>
              <a:rPr lang="en-US" sz="4600" b="1" dirty="0"/>
            </a:br>
            <a:r>
              <a:rPr lang="en-US" sz="4600" b="1" dirty="0"/>
              <a:t>	</a:t>
            </a:r>
            <a:r>
              <a:rPr lang="en-US" sz="4600" b="1" dirty="0" err="1"/>
              <a:t>Hier</a:t>
            </a:r>
            <a:r>
              <a:rPr lang="en-US" sz="4600" b="1" dirty="0"/>
              <a:t> </a:t>
            </a:r>
            <a:r>
              <a:rPr lang="en-US" sz="4600" b="1" dirty="0" err="1"/>
              <a:t>erscheinen</a:t>
            </a:r>
            <a:r>
              <a:rPr lang="en-US" sz="4600" b="1" dirty="0"/>
              <a:t> alle 	Teams in </a:t>
            </a:r>
            <a:r>
              <a:rPr lang="en-US" sz="4600" b="1" dirty="0" err="1"/>
              <a:t>denen</a:t>
            </a:r>
            <a:r>
              <a:rPr lang="en-US" sz="4600" b="1" dirty="0"/>
              <a:t> du 	</a:t>
            </a:r>
            <a:r>
              <a:rPr lang="en-US" sz="4600" b="1" dirty="0" err="1"/>
              <a:t>ein</a:t>
            </a:r>
            <a:r>
              <a:rPr lang="en-US" sz="4600" b="1" dirty="0"/>
              <a:t> </a:t>
            </a:r>
            <a:r>
              <a:rPr lang="en-US" sz="4600" b="1" dirty="0" err="1"/>
              <a:t>Mitglied</a:t>
            </a:r>
            <a:r>
              <a:rPr lang="en-US" sz="4600" b="1" dirty="0"/>
              <a:t> </a:t>
            </a:r>
            <a:r>
              <a:rPr lang="en-US" sz="4600" b="1" dirty="0" err="1"/>
              <a:t>bist</a:t>
            </a:r>
            <a:r>
              <a:rPr lang="en-US" sz="4600" b="1" dirty="0"/>
              <a:t> 	(App).</a:t>
            </a:r>
            <a:br>
              <a:rPr lang="en-US" sz="4600" b="1" dirty="0"/>
            </a:br>
            <a:br>
              <a:rPr lang="en-US" sz="4600" b="1" dirty="0"/>
            </a:br>
            <a:endParaRPr lang="en-US" sz="4600"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feld 2">
            <a:extLst>
              <a:ext uri="{FF2B5EF4-FFF2-40B4-BE49-F238E27FC236}">
                <a16:creationId xmlns:a16="http://schemas.microsoft.com/office/drawing/2014/main" id="{6C6C7E7B-8D76-4CAD-9B67-B523CA38726A}"/>
              </a:ext>
            </a:extLst>
          </p:cNvPr>
          <p:cNvSpPr txBox="1"/>
          <p:nvPr/>
        </p:nvSpPr>
        <p:spPr>
          <a:xfrm>
            <a:off x="7984145" y="4655649"/>
            <a:ext cx="4025024" cy="2062103"/>
          </a:xfrm>
          <a:prstGeom prst="rect">
            <a:avLst/>
          </a:prstGeom>
          <a:noFill/>
        </p:spPr>
        <p:txBody>
          <a:bodyPr wrap="square" rtlCol="0">
            <a:spAutoFit/>
          </a:bodyPr>
          <a:lstStyle/>
          <a:p>
            <a:r>
              <a:rPr lang="en-US" sz="2200" b="1" dirty="0"/>
              <a:t>In den </a:t>
            </a:r>
            <a:r>
              <a:rPr lang="en-US" sz="2200" b="1" dirty="0" err="1"/>
              <a:t>jeweiligen</a:t>
            </a:r>
            <a:r>
              <a:rPr lang="en-US" sz="2200" b="1" dirty="0"/>
              <a:t> Teams </a:t>
            </a:r>
            <a:r>
              <a:rPr lang="en-US" sz="2200" b="1" dirty="0" err="1"/>
              <a:t>kannst</a:t>
            </a:r>
            <a:r>
              <a:rPr lang="en-US" sz="2200" b="1" dirty="0"/>
              <a:t> du </a:t>
            </a:r>
            <a:r>
              <a:rPr lang="en-US" sz="2200" b="1" dirty="0" err="1"/>
              <a:t>Fachfragen</a:t>
            </a:r>
            <a:r>
              <a:rPr lang="en-US" sz="2200" b="1" dirty="0"/>
              <a:t> </a:t>
            </a:r>
            <a:r>
              <a:rPr lang="en-US" sz="2200" b="1" dirty="0" err="1"/>
              <a:t>stellen</a:t>
            </a:r>
            <a:r>
              <a:rPr lang="en-US" sz="2200" b="1" dirty="0"/>
              <a:t>, </a:t>
            </a:r>
            <a:r>
              <a:rPr lang="en-US" sz="2200" b="1" dirty="0" err="1"/>
              <a:t>deine</a:t>
            </a:r>
            <a:r>
              <a:rPr lang="en-US" sz="2200" b="1" dirty="0"/>
              <a:t> </a:t>
            </a:r>
            <a:r>
              <a:rPr lang="en-US" sz="2200" b="1" dirty="0" err="1"/>
              <a:t>Aufgaben</a:t>
            </a:r>
            <a:r>
              <a:rPr lang="en-US" sz="2200" b="1" dirty="0"/>
              <a:t> </a:t>
            </a:r>
            <a:r>
              <a:rPr lang="en-US" sz="2200" b="1" dirty="0" err="1"/>
              <a:t>herunterladen</a:t>
            </a:r>
            <a:r>
              <a:rPr lang="en-US" sz="2200" b="1" dirty="0"/>
              <a:t>, </a:t>
            </a:r>
            <a:r>
              <a:rPr lang="en-US" sz="2200" b="1" dirty="0" err="1"/>
              <a:t>eigene</a:t>
            </a:r>
            <a:r>
              <a:rPr lang="en-US" sz="2200" b="1" dirty="0"/>
              <a:t> </a:t>
            </a:r>
            <a:r>
              <a:rPr lang="en-US" sz="2200" b="1" dirty="0" err="1"/>
              <a:t>Dateien</a:t>
            </a:r>
            <a:r>
              <a:rPr lang="en-US" sz="2200" b="1" dirty="0"/>
              <a:t> </a:t>
            </a:r>
            <a:r>
              <a:rPr lang="en-US" sz="2200" b="1" dirty="0" err="1"/>
              <a:t>hochladen</a:t>
            </a:r>
            <a:r>
              <a:rPr lang="en-US" sz="2200" b="1" dirty="0"/>
              <a:t> und </a:t>
            </a:r>
            <a:r>
              <a:rPr lang="en-US" sz="2200" b="1" dirty="0" err="1"/>
              <a:t>hier</a:t>
            </a:r>
            <a:r>
              <a:rPr lang="en-US" sz="2200" b="1" dirty="0"/>
              <a:t> </a:t>
            </a:r>
            <a:r>
              <a:rPr lang="en-US" sz="2200" b="1" dirty="0" err="1"/>
              <a:t>findet</a:t>
            </a:r>
            <a:r>
              <a:rPr lang="en-US" sz="2200" b="1" dirty="0"/>
              <a:t> der </a:t>
            </a:r>
            <a:r>
              <a:rPr lang="en-US" sz="2200" b="1" dirty="0" err="1"/>
              <a:t>Onlineunterricht</a:t>
            </a:r>
            <a:r>
              <a:rPr lang="en-US" sz="2200" b="1" dirty="0"/>
              <a:t> </a:t>
            </a:r>
            <a:r>
              <a:rPr lang="en-US" sz="2200" b="1" dirty="0" err="1"/>
              <a:t>statt</a:t>
            </a:r>
            <a:r>
              <a:rPr lang="en-US" sz="2200" b="1" dirty="0"/>
              <a:t>.</a:t>
            </a:r>
          </a:p>
          <a:p>
            <a:pPr marL="285750" indent="-285750">
              <a:buFont typeface="Arial" panose="020B0604020202020204" pitchFamily="34" charset="0"/>
              <a:buChar char="•"/>
            </a:pPr>
            <a:endParaRPr lang="de-DE" dirty="0"/>
          </a:p>
        </p:txBody>
      </p:sp>
      <p:pic>
        <p:nvPicPr>
          <p:cNvPr id="7" name="Inhaltsplatzhalter 4" descr="Ein Bild, das Screenshot enthält.&#10;&#10;Automatisch generierte Beschreibung">
            <a:extLst>
              <a:ext uri="{FF2B5EF4-FFF2-40B4-BE49-F238E27FC236}">
                <a16:creationId xmlns:a16="http://schemas.microsoft.com/office/drawing/2014/main" id="{A3CF46BD-1D33-B64C-BE28-2A2DB662CE63}"/>
              </a:ext>
            </a:extLst>
          </p:cNvPr>
          <p:cNvPicPr>
            <a:picLocks noChangeAspect="1"/>
          </p:cNvPicPr>
          <p:nvPr/>
        </p:nvPicPr>
        <p:blipFill rotWithShape="1">
          <a:blip r:embed="rId2"/>
          <a:srcRect l="5597" r="11737"/>
          <a:stretch/>
        </p:blipFill>
        <p:spPr>
          <a:xfrm>
            <a:off x="-24203" y="1296059"/>
            <a:ext cx="7583798" cy="4265881"/>
          </a:xfrm>
          <a:prstGeom prst="rect">
            <a:avLst/>
          </a:prstGeom>
        </p:spPr>
      </p:pic>
    </p:spTree>
    <p:extLst>
      <p:ext uri="{BB962C8B-B14F-4D97-AF65-F5344CB8AC3E}">
        <p14:creationId xmlns:p14="http://schemas.microsoft.com/office/powerpoint/2010/main" val="13762093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fik 8">
            <a:extLst>
              <a:ext uri="{FF2B5EF4-FFF2-40B4-BE49-F238E27FC236}">
                <a16:creationId xmlns:a16="http://schemas.microsoft.com/office/drawing/2014/main" id="{671EE8D3-0CC7-4A6F-B0E1-9890FCA88E0C}"/>
              </a:ext>
            </a:extLst>
          </p:cNvPr>
          <p:cNvPicPr/>
          <p:nvPr/>
        </p:nvPicPr>
        <p:blipFill rotWithShape="1">
          <a:blip r:embed="rId2" cstate="print">
            <a:extLst>
              <a:ext uri="{28A0092B-C50C-407E-A947-70E740481C1C}">
                <a14:useLocalDpi xmlns:a14="http://schemas.microsoft.com/office/drawing/2010/main" val="0"/>
              </a:ext>
            </a:extLst>
          </a:blip>
          <a:srcRect l="834" t="39598" r="4152" b="1725"/>
          <a:stretch/>
        </p:blipFill>
        <p:spPr bwMode="auto">
          <a:xfrm>
            <a:off x="1633728" y="2975038"/>
            <a:ext cx="4325366" cy="2791778"/>
          </a:xfrm>
          <a:prstGeom prst="rect">
            <a:avLst/>
          </a:prstGeom>
          <a:noFill/>
          <a:ln>
            <a:noFill/>
          </a:ln>
          <a:extLst>
            <a:ext uri="{53640926-AAD7-44D8-BBD7-CCE9431645EC}">
              <a14:shadowObscured xmlns:a14="http://schemas.microsoft.com/office/drawing/2010/main"/>
            </a:ext>
          </a:extLst>
        </p:spPr>
      </p:pic>
      <p:sp>
        <p:nvSpPr>
          <p:cNvPr id="11" name="Inhaltsplatzhalter 10">
            <a:extLst>
              <a:ext uri="{FF2B5EF4-FFF2-40B4-BE49-F238E27FC236}">
                <a16:creationId xmlns:a16="http://schemas.microsoft.com/office/drawing/2014/main" id="{5DA4BE03-2D2C-4729-988C-D2D457BA9F18}"/>
              </a:ext>
            </a:extLst>
          </p:cNvPr>
          <p:cNvSpPr>
            <a:spLocks noGrp="1"/>
          </p:cNvSpPr>
          <p:nvPr>
            <p:ph idx="1"/>
          </p:nvPr>
        </p:nvSpPr>
        <p:spPr>
          <a:xfrm>
            <a:off x="6843052" y="913563"/>
            <a:ext cx="5019764" cy="4351338"/>
          </a:xfrm>
          <a:prstGeom prst="cloudCallout">
            <a:avLst>
              <a:gd name="adj1" fmla="val -93591"/>
              <a:gd name="adj2" fmla="val 3471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nSpc>
                <a:spcPct val="107000"/>
              </a:lnSpc>
              <a:spcAft>
                <a:spcPts val="800"/>
              </a:spcAft>
              <a:buNone/>
            </a:pPr>
            <a:r>
              <a:rPr lang="de-DE" sz="3000" dirty="0">
                <a:effectLst/>
                <a:ea typeface="Calibri" panose="020F0502020204030204" pitchFamily="34" charset="0"/>
                <a:cs typeface="Times New Roman" panose="02020603050405020304" pitchFamily="18" charset="0"/>
              </a:rPr>
              <a:t>Wie kann ich mit meinen Lehrer*innen und Mitschülern*innen kommunizieren?</a:t>
            </a:r>
          </a:p>
        </p:txBody>
      </p:sp>
    </p:spTree>
    <p:extLst>
      <p:ext uri="{BB962C8B-B14F-4D97-AF65-F5344CB8AC3E}">
        <p14:creationId xmlns:p14="http://schemas.microsoft.com/office/powerpoint/2010/main" val="79444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AE001-B113-49AD-99E0-207647D77898}"/>
              </a:ext>
            </a:extLst>
          </p:cNvPr>
          <p:cNvSpPr>
            <a:spLocks noGrp="1"/>
          </p:cNvSpPr>
          <p:nvPr>
            <p:ph type="title"/>
          </p:nvPr>
        </p:nvSpPr>
        <p:spPr>
          <a:xfrm>
            <a:off x="838200" y="0"/>
            <a:ext cx="10515600" cy="2276199"/>
          </a:xfrm>
        </p:spPr>
        <p:txBody>
          <a:bodyPr>
            <a:normAutofit fontScale="90000"/>
          </a:bodyPr>
          <a:lstStyle/>
          <a:p>
            <a:r>
              <a:rPr lang="de-DE" b="1" dirty="0">
                <a:effectLst>
                  <a:outerShdw blurRad="38100" dist="38100" dir="2700000" algn="tl">
                    <a:srgbClr val="000000">
                      <a:alpha val="43137"/>
                    </a:srgbClr>
                  </a:outerShdw>
                </a:effectLst>
              </a:rPr>
              <a:t>Chat</a:t>
            </a:r>
            <a:br>
              <a:rPr lang="de-DE"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1</a:t>
            </a:r>
            <a:r>
              <a:rPr lang="de-DE" sz="2000" dirty="0">
                <a:effectLst>
                  <a:outerShdw blurRad="38100" dist="38100" dir="2700000" algn="tl">
                    <a:srgbClr val="000000">
                      <a:alpha val="43137"/>
                    </a:srgbClr>
                  </a:outerShdw>
                </a:effectLst>
              </a:rPr>
              <a:t>. linke Leiste „Chat“ anklicken  &gt; dieses Fenster öffnet sich (Browser Ansicht)</a:t>
            </a:r>
            <a:br>
              <a:rPr lang="de-DE" sz="2000" dirty="0">
                <a:effectLst>
                  <a:outerShdw blurRad="38100" dist="38100" dir="2700000" algn="tl">
                    <a:srgbClr val="000000">
                      <a:alpha val="43137"/>
                    </a:srgbClr>
                  </a:outerShdw>
                </a:effectLst>
              </a:rPr>
            </a:br>
            <a:r>
              <a:rPr lang="de-DE" sz="2000" dirty="0">
                <a:effectLst>
                  <a:outerShdw blurRad="38100" dist="38100" dir="2700000" algn="tl">
                    <a:srgbClr val="000000">
                      <a:alpha val="43137"/>
                    </a:srgbClr>
                  </a:outerShdw>
                </a:effectLst>
              </a:rPr>
              <a:t>2. Symbol mit Stift &gt; neuen Chat öffnen </a:t>
            </a:r>
            <a:br>
              <a:rPr lang="de-DE" sz="2000" dirty="0">
                <a:effectLst>
                  <a:outerShdw blurRad="38100" dist="38100" dir="2700000" algn="tl">
                    <a:srgbClr val="000000">
                      <a:alpha val="43137"/>
                    </a:srgbClr>
                  </a:outerShdw>
                </a:effectLst>
              </a:rPr>
            </a:br>
            <a:r>
              <a:rPr lang="de-DE" sz="2000" dirty="0">
                <a:effectLst>
                  <a:outerShdw blurRad="38100" dist="38100" dir="2700000" algn="tl">
                    <a:srgbClr val="000000">
                      <a:alpha val="43137"/>
                    </a:srgbClr>
                  </a:outerShdw>
                </a:effectLst>
              </a:rPr>
              <a:t>3. Feld „An: Namen ..“ den Namen des Chatpartners oder der Gruppe eingeben</a:t>
            </a:r>
            <a:br>
              <a:rPr lang="de-DE" sz="2000" dirty="0">
                <a:effectLst>
                  <a:outerShdw blurRad="38100" dist="38100" dir="2700000" algn="tl">
                    <a:srgbClr val="000000">
                      <a:alpha val="43137"/>
                    </a:srgbClr>
                  </a:outerShdw>
                </a:effectLst>
              </a:rPr>
            </a:br>
            <a:r>
              <a:rPr lang="de-DE" sz="2000" dirty="0">
                <a:effectLst>
                  <a:outerShdw blurRad="38100" dist="38100" dir="2700000" algn="tl">
                    <a:srgbClr val="000000">
                      <a:alpha val="43137"/>
                    </a:srgbClr>
                  </a:outerShdw>
                </a:effectLst>
              </a:rPr>
              <a:t>4. unten im Feld „Nachricht eingeben“  Text schreiben </a:t>
            </a:r>
            <a:br>
              <a:rPr lang="de-DE" sz="2000" dirty="0">
                <a:effectLst>
                  <a:outerShdw blurRad="38100" dist="38100" dir="2700000" algn="tl">
                    <a:srgbClr val="000000">
                      <a:alpha val="43137"/>
                    </a:srgbClr>
                  </a:outerShdw>
                </a:effectLst>
              </a:rPr>
            </a:br>
            <a:r>
              <a:rPr lang="de-DE" sz="2000" dirty="0">
                <a:effectLst>
                  <a:outerShdw blurRad="38100" dist="38100" dir="2700000" algn="tl">
                    <a:srgbClr val="000000">
                      <a:alpha val="43137"/>
                    </a:srgbClr>
                  </a:outerShdw>
                </a:effectLst>
              </a:rPr>
              <a:t>5. zum Absenden &gt; Symbol „Papierflieger“ anklicken </a:t>
            </a:r>
            <a:br>
              <a:rPr lang="de-DE" sz="2000" dirty="0">
                <a:effectLst>
                  <a:outerShdw blurRad="38100" dist="38100" dir="2700000" algn="tl">
                    <a:srgbClr val="000000">
                      <a:alpha val="43137"/>
                    </a:srgbClr>
                  </a:outerShdw>
                </a:effectLst>
              </a:rPr>
            </a:br>
            <a:r>
              <a:rPr lang="de-DE" sz="2000" dirty="0">
                <a:effectLst>
                  <a:outerShdw blurRad="38100" dist="38100" dir="2700000" algn="tl">
                    <a:srgbClr val="000000">
                      <a:alpha val="43137"/>
                    </a:srgbClr>
                  </a:outerShdw>
                </a:effectLst>
              </a:rPr>
              <a:t>6. Dateien hochladen &gt; Symbol „Büroklammer“ </a:t>
            </a:r>
          </a:p>
        </p:txBody>
      </p:sp>
      <p:pic>
        <p:nvPicPr>
          <p:cNvPr id="4" name="Inhaltsplatzhalter 3" descr="Ein Bild, das Screenshot enthält.&#10;&#10;Automatisch generierte Beschreibung">
            <a:extLst>
              <a:ext uri="{FF2B5EF4-FFF2-40B4-BE49-F238E27FC236}">
                <a16:creationId xmlns:a16="http://schemas.microsoft.com/office/drawing/2014/main" id="{40EA5577-3BDE-D94A-AFAA-DBB954666D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24649"/>
            <a:ext cx="6962140" cy="4351338"/>
          </a:xfrm>
        </p:spPr>
      </p:pic>
      <p:cxnSp>
        <p:nvCxnSpPr>
          <p:cNvPr id="11" name="Gerade Verbindung mit Pfeil 10">
            <a:extLst>
              <a:ext uri="{FF2B5EF4-FFF2-40B4-BE49-F238E27FC236}">
                <a16:creationId xmlns:a16="http://schemas.microsoft.com/office/drawing/2014/main" id="{FDCC13D5-9175-490A-A9C8-502CF9410892}"/>
              </a:ext>
            </a:extLst>
          </p:cNvPr>
          <p:cNvCxnSpPr>
            <a:cxnSpLocks/>
          </p:cNvCxnSpPr>
          <p:nvPr/>
        </p:nvCxnSpPr>
        <p:spPr>
          <a:xfrm flipV="1">
            <a:off x="4114800" y="2878261"/>
            <a:ext cx="403860"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75B1EF9A-A817-4F72-B8D4-6A1CF686F2F4}"/>
              </a:ext>
            </a:extLst>
          </p:cNvPr>
          <p:cNvCxnSpPr>
            <a:cxnSpLocks/>
          </p:cNvCxnSpPr>
          <p:nvPr/>
        </p:nvCxnSpPr>
        <p:spPr>
          <a:xfrm flipH="1" flipV="1">
            <a:off x="2618556" y="2996979"/>
            <a:ext cx="230661" cy="1107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62D73B7-8DF8-4C4B-BE5B-50DC5B93EFDE}"/>
              </a:ext>
            </a:extLst>
          </p:cNvPr>
          <p:cNvCxnSpPr>
            <a:cxnSpLocks/>
          </p:cNvCxnSpPr>
          <p:nvPr/>
        </p:nvCxnSpPr>
        <p:spPr>
          <a:xfrm flipV="1">
            <a:off x="658559" y="3332093"/>
            <a:ext cx="326391" cy="6569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67B7D41E-7771-4749-915D-6260A28ACF97}"/>
              </a:ext>
            </a:extLst>
          </p:cNvPr>
          <p:cNvCxnSpPr>
            <a:cxnSpLocks/>
          </p:cNvCxnSpPr>
          <p:nvPr/>
        </p:nvCxnSpPr>
        <p:spPr>
          <a:xfrm flipH="1">
            <a:off x="3783496" y="5220393"/>
            <a:ext cx="123486" cy="8056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C3ABCFFD-5CFB-5D42-BF3F-5A197A7C5171}"/>
              </a:ext>
            </a:extLst>
          </p:cNvPr>
          <p:cNvCxnSpPr>
            <a:cxnSpLocks/>
          </p:cNvCxnSpPr>
          <p:nvPr/>
        </p:nvCxnSpPr>
        <p:spPr>
          <a:xfrm>
            <a:off x="6479872" y="5551301"/>
            <a:ext cx="795571" cy="7832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7C231E3-2B64-5247-816D-F4EE10265583}"/>
              </a:ext>
            </a:extLst>
          </p:cNvPr>
          <p:cNvCxnSpPr>
            <a:cxnSpLocks/>
          </p:cNvCxnSpPr>
          <p:nvPr/>
        </p:nvCxnSpPr>
        <p:spPr>
          <a:xfrm flipH="1" flipV="1">
            <a:off x="3713756" y="6402401"/>
            <a:ext cx="1163044" cy="3769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926BD4D-37B1-B542-A1EE-EDAFD7805354}"/>
              </a:ext>
            </a:extLst>
          </p:cNvPr>
          <p:cNvSpPr txBox="1"/>
          <p:nvPr/>
        </p:nvSpPr>
        <p:spPr>
          <a:xfrm>
            <a:off x="4482823" y="3198916"/>
            <a:ext cx="3532909" cy="646331"/>
          </a:xfrm>
          <a:prstGeom prst="rect">
            <a:avLst/>
          </a:prstGeom>
          <a:noFill/>
        </p:spPr>
        <p:txBody>
          <a:bodyPr wrap="square" rtlCol="0">
            <a:spAutoFit/>
          </a:bodyPr>
          <a:lstStyle/>
          <a:p>
            <a:r>
              <a:rPr lang="de-DE" sz="1800" b="1" dirty="0">
                <a:solidFill>
                  <a:srgbClr val="FF0000"/>
                </a:solidFill>
                <a:latin typeface="Segoe UI" panose="020B0502040204020203" pitchFamily="34" charset="0"/>
              </a:rPr>
              <a:t>Gib nun den Namen der Person ein, die du kontaktieren möchtest.</a:t>
            </a:r>
            <a:endParaRPr lang="de-DE" b="1" dirty="0">
              <a:solidFill>
                <a:srgbClr val="FF0000"/>
              </a:solidFill>
            </a:endParaRPr>
          </a:p>
        </p:txBody>
      </p:sp>
      <p:sp>
        <p:nvSpPr>
          <p:cNvPr id="22" name="Textfeld 21">
            <a:extLst>
              <a:ext uri="{FF2B5EF4-FFF2-40B4-BE49-F238E27FC236}">
                <a16:creationId xmlns:a16="http://schemas.microsoft.com/office/drawing/2014/main" id="{EE3DE5FD-27DE-4B41-84A8-2F0FBB30575E}"/>
              </a:ext>
            </a:extLst>
          </p:cNvPr>
          <p:cNvSpPr txBox="1"/>
          <p:nvPr/>
        </p:nvSpPr>
        <p:spPr>
          <a:xfrm>
            <a:off x="2618556" y="4782116"/>
            <a:ext cx="2540369" cy="376962"/>
          </a:xfrm>
          <a:prstGeom prst="rect">
            <a:avLst/>
          </a:prstGeom>
          <a:noFill/>
        </p:spPr>
        <p:txBody>
          <a:bodyPr wrap="square" rtlCol="0">
            <a:spAutoFit/>
          </a:bodyPr>
          <a:lstStyle/>
          <a:p>
            <a:r>
              <a:rPr lang="de-DE" sz="1800" b="1" dirty="0">
                <a:solidFill>
                  <a:srgbClr val="FF0000"/>
                </a:solidFill>
                <a:latin typeface="Segoe UI" panose="020B0502040204020203" pitchFamily="34" charset="0"/>
              </a:rPr>
              <a:t>Nachricht schreiben.</a:t>
            </a:r>
            <a:endParaRPr lang="de-DE" b="1" dirty="0">
              <a:solidFill>
                <a:srgbClr val="FF0000"/>
              </a:solidFill>
            </a:endParaRPr>
          </a:p>
        </p:txBody>
      </p:sp>
      <p:sp>
        <p:nvSpPr>
          <p:cNvPr id="24" name="Textfeld 23">
            <a:extLst>
              <a:ext uri="{FF2B5EF4-FFF2-40B4-BE49-F238E27FC236}">
                <a16:creationId xmlns:a16="http://schemas.microsoft.com/office/drawing/2014/main" id="{47A7E207-C3FB-DD4F-A2AC-39B3B96C2E1E}"/>
              </a:ext>
            </a:extLst>
          </p:cNvPr>
          <p:cNvSpPr txBox="1"/>
          <p:nvPr/>
        </p:nvSpPr>
        <p:spPr>
          <a:xfrm>
            <a:off x="5588138" y="5079995"/>
            <a:ext cx="3532909" cy="369332"/>
          </a:xfrm>
          <a:prstGeom prst="rect">
            <a:avLst/>
          </a:prstGeom>
          <a:noFill/>
        </p:spPr>
        <p:txBody>
          <a:bodyPr wrap="square" rtlCol="0">
            <a:spAutoFit/>
          </a:bodyPr>
          <a:lstStyle/>
          <a:p>
            <a:r>
              <a:rPr lang="de-DE" b="1" dirty="0">
                <a:solidFill>
                  <a:srgbClr val="FF0000"/>
                </a:solidFill>
                <a:latin typeface="Segoe UI" panose="020B0502040204020203" pitchFamily="34" charset="0"/>
              </a:rPr>
              <a:t>Nachricht absenden</a:t>
            </a:r>
            <a:r>
              <a:rPr lang="de-DE" sz="1800" b="1" dirty="0">
                <a:solidFill>
                  <a:srgbClr val="FF0000"/>
                </a:solidFill>
                <a:latin typeface="Segoe UI" panose="020B0502040204020203" pitchFamily="34" charset="0"/>
              </a:rPr>
              <a:t>.</a:t>
            </a:r>
            <a:endParaRPr lang="de-DE" b="1" dirty="0">
              <a:solidFill>
                <a:srgbClr val="FF0000"/>
              </a:solidFill>
            </a:endParaRPr>
          </a:p>
        </p:txBody>
      </p:sp>
      <p:sp>
        <p:nvSpPr>
          <p:cNvPr id="25" name="Textfeld 24">
            <a:extLst>
              <a:ext uri="{FF2B5EF4-FFF2-40B4-BE49-F238E27FC236}">
                <a16:creationId xmlns:a16="http://schemas.microsoft.com/office/drawing/2014/main" id="{CD4CE969-5687-F045-83EE-05A342049534}"/>
              </a:ext>
            </a:extLst>
          </p:cNvPr>
          <p:cNvSpPr txBox="1"/>
          <p:nvPr/>
        </p:nvSpPr>
        <p:spPr>
          <a:xfrm>
            <a:off x="4876800" y="6575987"/>
            <a:ext cx="3532909" cy="369332"/>
          </a:xfrm>
          <a:prstGeom prst="rect">
            <a:avLst/>
          </a:prstGeom>
          <a:noFill/>
        </p:spPr>
        <p:txBody>
          <a:bodyPr wrap="square" rtlCol="0">
            <a:spAutoFit/>
          </a:bodyPr>
          <a:lstStyle/>
          <a:p>
            <a:r>
              <a:rPr lang="de-DE" b="1" dirty="0">
                <a:latin typeface="Segoe UI" panose="020B0502040204020203" pitchFamily="34" charset="0"/>
              </a:rPr>
              <a:t>Datei hochladen </a:t>
            </a:r>
            <a:r>
              <a:rPr lang="de-DE" sz="1800" b="1" dirty="0">
                <a:latin typeface="Segoe UI" panose="020B0502040204020203" pitchFamily="34" charset="0"/>
              </a:rPr>
              <a:t>.</a:t>
            </a:r>
            <a:endParaRPr lang="de-DE" b="1" dirty="0"/>
          </a:p>
        </p:txBody>
      </p:sp>
      <p:sp>
        <p:nvSpPr>
          <p:cNvPr id="26" name="Textfeld 25">
            <a:extLst>
              <a:ext uri="{FF2B5EF4-FFF2-40B4-BE49-F238E27FC236}">
                <a16:creationId xmlns:a16="http://schemas.microsoft.com/office/drawing/2014/main" id="{813854BB-C614-8047-B254-1AAF3130A32F}"/>
              </a:ext>
            </a:extLst>
          </p:cNvPr>
          <p:cNvSpPr txBox="1"/>
          <p:nvPr/>
        </p:nvSpPr>
        <p:spPr>
          <a:xfrm>
            <a:off x="1626017" y="4100886"/>
            <a:ext cx="2157480" cy="369332"/>
          </a:xfrm>
          <a:prstGeom prst="rect">
            <a:avLst/>
          </a:prstGeom>
          <a:noFill/>
        </p:spPr>
        <p:txBody>
          <a:bodyPr wrap="square" rtlCol="0">
            <a:spAutoFit/>
          </a:bodyPr>
          <a:lstStyle/>
          <a:p>
            <a:r>
              <a:rPr lang="de-DE" b="1" dirty="0">
                <a:solidFill>
                  <a:srgbClr val="FF0000"/>
                </a:solidFill>
                <a:latin typeface="Segoe UI" panose="020B0502040204020203" pitchFamily="34" charset="0"/>
              </a:rPr>
              <a:t>neuen Chat öffnen</a:t>
            </a:r>
            <a:r>
              <a:rPr lang="de-DE" sz="1800" b="1" dirty="0">
                <a:solidFill>
                  <a:srgbClr val="FF0000"/>
                </a:solidFill>
                <a:latin typeface="Segoe UI" panose="020B0502040204020203" pitchFamily="34" charset="0"/>
              </a:rPr>
              <a:t>.</a:t>
            </a:r>
            <a:endParaRPr lang="de-DE" b="1" dirty="0">
              <a:solidFill>
                <a:srgbClr val="FF0000"/>
              </a:solidFill>
            </a:endParaRPr>
          </a:p>
        </p:txBody>
      </p:sp>
      <p:sp>
        <p:nvSpPr>
          <p:cNvPr id="27" name="Textfeld 26">
            <a:extLst>
              <a:ext uri="{FF2B5EF4-FFF2-40B4-BE49-F238E27FC236}">
                <a16:creationId xmlns:a16="http://schemas.microsoft.com/office/drawing/2014/main" id="{C0872DC3-B258-B74A-A4D8-CECABD7FA4D7}"/>
              </a:ext>
            </a:extLst>
          </p:cNvPr>
          <p:cNvSpPr txBox="1"/>
          <p:nvPr/>
        </p:nvSpPr>
        <p:spPr>
          <a:xfrm>
            <a:off x="8792879" y="3768669"/>
            <a:ext cx="2740562" cy="1015663"/>
          </a:xfrm>
          <a:prstGeom prst="rect">
            <a:avLst/>
          </a:prstGeom>
          <a:noFill/>
        </p:spPr>
        <p:txBody>
          <a:bodyPr wrap="square" rtlCol="0">
            <a:spAutoFit/>
          </a:bodyPr>
          <a:lstStyle/>
          <a:p>
            <a:r>
              <a:rPr lang="de-DE" sz="3000" dirty="0"/>
              <a:t>Ansicht über Browser </a:t>
            </a:r>
          </a:p>
        </p:txBody>
      </p:sp>
    </p:spTree>
    <p:extLst>
      <p:ext uri="{BB962C8B-B14F-4D97-AF65-F5344CB8AC3E}">
        <p14:creationId xmlns:p14="http://schemas.microsoft.com/office/powerpoint/2010/main" val="1882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 calcmode="lin" valueType="num">
                                      <p:cBhvr additive="base">
                                        <p:cTn id="6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FAE2F-17C3-4EFE-868A-F1B87AC963F2}"/>
              </a:ext>
            </a:extLst>
          </p:cNvPr>
          <p:cNvSpPr>
            <a:spLocks noGrp="1"/>
          </p:cNvSpPr>
          <p:nvPr>
            <p:ph type="title"/>
          </p:nvPr>
        </p:nvSpPr>
        <p:spPr/>
        <p:txBody>
          <a:bodyPr/>
          <a:lstStyle/>
          <a:p>
            <a:r>
              <a:rPr lang="de-DE" b="1" dirty="0"/>
              <a:t>Chat</a:t>
            </a:r>
            <a:endParaRPr lang="de-DE" dirty="0"/>
          </a:p>
        </p:txBody>
      </p:sp>
      <p:sp>
        <p:nvSpPr>
          <p:cNvPr id="3" name="Inhaltsplatzhalter 2">
            <a:extLst>
              <a:ext uri="{FF2B5EF4-FFF2-40B4-BE49-F238E27FC236}">
                <a16:creationId xmlns:a16="http://schemas.microsoft.com/office/drawing/2014/main" id="{6C6D4E90-0728-4A7D-8AD6-0B82800257FF}"/>
              </a:ext>
            </a:extLst>
          </p:cNvPr>
          <p:cNvSpPr>
            <a:spLocks noGrp="1"/>
          </p:cNvSpPr>
          <p:nvPr>
            <p:ph idx="1"/>
          </p:nvPr>
        </p:nvSpPr>
        <p:spPr>
          <a:xfrm>
            <a:off x="7419596" y="1859831"/>
            <a:ext cx="2495548" cy="1742364"/>
          </a:xfrm>
          <a:solidFill>
            <a:schemeClr val="tx1">
              <a:lumMod val="95000"/>
              <a:lumOff val="5000"/>
            </a:schemeClr>
          </a:solidFill>
        </p:spPr>
        <p:txBody>
          <a:bodyPr/>
          <a:lstStyle/>
          <a:p>
            <a:pPr marL="0" indent="0">
              <a:buNone/>
            </a:pPr>
            <a:r>
              <a:rPr lang="de-DE" b="1" dirty="0">
                <a:solidFill>
                  <a:schemeClr val="bg1"/>
                </a:solidFill>
              </a:rPr>
              <a:t>So sieht das Chatfenster in der App aus.</a:t>
            </a:r>
          </a:p>
        </p:txBody>
      </p:sp>
      <p:pic>
        <p:nvPicPr>
          <p:cNvPr id="4098" name="Picture 2">
            <a:extLst>
              <a:ext uri="{FF2B5EF4-FFF2-40B4-BE49-F238E27FC236}">
                <a16:creationId xmlns:a16="http://schemas.microsoft.com/office/drawing/2014/main" id="{DB105592-FA1A-4637-B72A-E68C50CA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228" y="230188"/>
            <a:ext cx="5230368" cy="66278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a:extLst>
              <a:ext uri="{FF2B5EF4-FFF2-40B4-BE49-F238E27FC236}">
                <a16:creationId xmlns:a16="http://schemas.microsoft.com/office/drawing/2014/main" id="{346A567D-0155-429D-A04D-07866EAAAB3B}"/>
              </a:ext>
            </a:extLst>
          </p:cNvPr>
          <p:cNvCxnSpPr>
            <a:cxnSpLocks/>
          </p:cNvCxnSpPr>
          <p:nvPr/>
        </p:nvCxnSpPr>
        <p:spPr>
          <a:xfrm flipV="1">
            <a:off x="5096256" y="597501"/>
            <a:ext cx="1755648" cy="3147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44132C44-A731-423B-807D-BD1C677D4474}"/>
              </a:ext>
            </a:extLst>
          </p:cNvPr>
          <p:cNvSpPr txBox="1"/>
          <p:nvPr/>
        </p:nvSpPr>
        <p:spPr>
          <a:xfrm>
            <a:off x="2464308" y="4907210"/>
            <a:ext cx="1731264" cy="1200329"/>
          </a:xfrm>
          <a:prstGeom prst="rect">
            <a:avLst/>
          </a:prstGeom>
          <a:noFill/>
        </p:spPr>
        <p:txBody>
          <a:bodyPr wrap="square" rtlCol="0">
            <a:spAutoFit/>
          </a:bodyPr>
          <a:lstStyle/>
          <a:p>
            <a:r>
              <a:rPr lang="de-DE" dirty="0">
                <a:solidFill>
                  <a:srgbClr val="FF0000"/>
                </a:solidFill>
              </a:rPr>
              <a:t>Hier kannst du deine Nachrichten eingeben</a:t>
            </a:r>
          </a:p>
        </p:txBody>
      </p:sp>
      <p:cxnSp>
        <p:nvCxnSpPr>
          <p:cNvPr id="12" name="Gerade Verbindung mit Pfeil 11">
            <a:extLst>
              <a:ext uri="{FF2B5EF4-FFF2-40B4-BE49-F238E27FC236}">
                <a16:creationId xmlns:a16="http://schemas.microsoft.com/office/drawing/2014/main" id="{A23D222E-9757-4255-9F83-ED5352EA5A70}"/>
              </a:ext>
            </a:extLst>
          </p:cNvPr>
          <p:cNvCxnSpPr>
            <a:cxnSpLocks/>
          </p:cNvCxnSpPr>
          <p:nvPr/>
        </p:nvCxnSpPr>
        <p:spPr>
          <a:xfrm>
            <a:off x="3725417" y="5464546"/>
            <a:ext cx="867919" cy="68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C879AB7C-1C9F-40C1-925E-A66EFA1902C3}"/>
              </a:ext>
            </a:extLst>
          </p:cNvPr>
          <p:cNvCxnSpPr>
            <a:cxnSpLocks/>
          </p:cNvCxnSpPr>
          <p:nvPr/>
        </p:nvCxnSpPr>
        <p:spPr>
          <a:xfrm flipH="1">
            <a:off x="5251322" y="5464546"/>
            <a:ext cx="559694" cy="8473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CB469501-DD6C-4210-B20C-89EAE65BDA47}"/>
              </a:ext>
            </a:extLst>
          </p:cNvPr>
          <p:cNvSpPr txBox="1"/>
          <p:nvPr/>
        </p:nvSpPr>
        <p:spPr>
          <a:xfrm>
            <a:off x="5413251" y="4861043"/>
            <a:ext cx="2292094" cy="646331"/>
          </a:xfrm>
          <a:prstGeom prst="rect">
            <a:avLst/>
          </a:prstGeom>
          <a:noFill/>
        </p:spPr>
        <p:txBody>
          <a:bodyPr wrap="square" rtlCol="0">
            <a:spAutoFit/>
          </a:bodyPr>
          <a:lstStyle/>
          <a:p>
            <a:r>
              <a:rPr lang="de-DE" dirty="0">
                <a:solidFill>
                  <a:srgbClr val="FF0000"/>
                </a:solidFill>
              </a:rPr>
              <a:t>Hier kannst du deine Dateien hochladen</a:t>
            </a:r>
          </a:p>
        </p:txBody>
      </p:sp>
      <p:sp>
        <p:nvSpPr>
          <p:cNvPr id="18" name="Textfeld 17">
            <a:extLst>
              <a:ext uri="{FF2B5EF4-FFF2-40B4-BE49-F238E27FC236}">
                <a16:creationId xmlns:a16="http://schemas.microsoft.com/office/drawing/2014/main" id="{4DD83E83-31FF-4B7F-A94B-FC82DFA8D245}"/>
              </a:ext>
            </a:extLst>
          </p:cNvPr>
          <p:cNvSpPr txBox="1"/>
          <p:nvPr/>
        </p:nvSpPr>
        <p:spPr>
          <a:xfrm>
            <a:off x="3901440" y="3771339"/>
            <a:ext cx="3352800" cy="646331"/>
          </a:xfrm>
          <a:prstGeom prst="rect">
            <a:avLst/>
          </a:prstGeom>
          <a:noFill/>
        </p:spPr>
        <p:txBody>
          <a:bodyPr wrap="square" rtlCol="0">
            <a:spAutoFit/>
          </a:bodyPr>
          <a:lstStyle/>
          <a:p>
            <a:r>
              <a:rPr lang="de-DE" dirty="0">
                <a:solidFill>
                  <a:srgbClr val="FF0000"/>
                </a:solidFill>
              </a:rPr>
              <a:t>Hier kannst du eine Videokonferenz starten</a:t>
            </a:r>
          </a:p>
        </p:txBody>
      </p:sp>
      <p:cxnSp>
        <p:nvCxnSpPr>
          <p:cNvPr id="14" name="Gerade Verbindung mit Pfeil 13">
            <a:extLst>
              <a:ext uri="{FF2B5EF4-FFF2-40B4-BE49-F238E27FC236}">
                <a16:creationId xmlns:a16="http://schemas.microsoft.com/office/drawing/2014/main" id="{FF2E906D-6D33-1E40-9C36-34DB0A187306}"/>
              </a:ext>
            </a:extLst>
          </p:cNvPr>
          <p:cNvCxnSpPr>
            <a:cxnSpLocks/>
          </p:cNvCxnSpPr>
          <p:nvPr/>
        </p:nvCxnSpPr>
        <p:spPr>
          <a:xfrm flipV="1">
            <a:off x="4042997" y="597501"/>
            <a:ext cx="0" cy="1070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53092853-C5F7-D040-9D00-A9528E15EE97}"/>
              </a:ext>
            </a:extLst>
          </p:cNvPr>
          <p:cNvSpPr txBox="1"/>
          <p:nvPr/>
        </p:nvSpPr>
        <p:spPr>
          <a:xfrm>
            <a:off x="2674242" y="1880100"/>
            <a:ext cx="3352800" cy="646331"/>
          </a:xfrm>
          <a:prstGeom prst="rect">
            <a:avLst/>
          </a:prstGeom>
          <a:noFill/>
        </p:spPr>
        <p:txBody>
          <a:bodyPr wrap="square" rtlCol="0">
            <a:spAutoFit/>
          </a:bodyPr>
          <a:lstStyle/>
          <a:p>
            <a:r>
              <a:rPr lang="de-DE" dirty="0">
                <a:solidFill>
                  <a:srgbClr val="FF0000"/>
                </a:solidFill>
              </a:rPr>
              <a:t>Hier kannst du einen neuen Chat starten</a:t>
            </a:r>
          </a:p>
        </p:txBody>
      </p:sp>
    </p:spTree>
    <p:extLst>
      <p:ext uri="{BB962C8B-B14F-4D97-AF65-F5344CB8AC3E}">
        <p14:creationId xmlns:p14="http://schemas.microsoft.com/office/powerpoint/2010/main" val="5855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764DD-3C72-4A92-9324-D65F1659CD05}"/>
              </a:ext>
            </a:extLst>
          </p:cNvPr>
          <p:cNvSpPr>
            <a:spLocks noGrp="1"/>
          </p:cNvSpPr>
          <p:nvPr>
            <p:ph type="title"/>
          </p:nvPr>
        </p:nvSpPr>
        <p:spPr/>
        <p:txBody>
          <a:bodyPr/>
          <a:lstStyle/>
          <a:p>
            <a:r>
              <a:rPr lang="de-DE" dirty="0"/>
              <a:t>1. Arbeitsauftrag</a:t>
            </a:r>
          </a:p>
        </p:txBody>
      </p:sp>
      <p:sp>
        <p:nvSpPr>
          <p:cNvPr id="3" name="Inhaltsplatzhalter 2">
            <a:extLst>
              <a:ext uri="{FF2B5EF4-FFF2-40B4-BE49-F238E27FC236}">
                <a16:creationId xmlns:a16="http://schemas.microsoft.com/office/drawing/2014/main" id="{C2CCAAAD-C31A-40B5-B065-D04EDD564EDF}"/>
              </a:ext>
            </a:extLst>
          </p:cNvPr>
          <p:cNvSpPr>
            <a:spLocks noGrp="1"/>
          </p:cNvSpPr>
          <p:nvPr>
            <p:ph idx="1"/>
          </p:nvPr>
        </p:nvSpPr>
        <p:spPr/>
        <p:txBody>
          <a:bodyPr/>
          <a:lstStyle/>
          <a:p>
            <a:pPr marL="0" indent="0">
              <a:buNone/>
            </a:pPr>
            <a:endParaRPr lang="de-DE" dirty="0"/>
          </a:p>
          <a:p>
            <a:pPr marL="0" indent="0">
              <a:buNone/>
            </a:pPr>
            <a:r>
              <a:rPr lang="de-DE" sz="3000" dirty="0"/>
              <a:t>Such dir in der Klasse jemanden aus, den du über Teams kontaktieren möchtest und </a:t>
            </a:r>
            <a:r>
              <a:rPr lang="de-DE" sz="3000" b="1" dirty="0"/>
              <a:t>schreibe dieser Person eine Nachricht über den Chat</a:t>
            </a:r>
            <a:r>
              <a:rPr lang="de-DE" sz="3000" dirty="0"/>
              <a:t>.</a:t>
            </a:r>
          </a:p>
          <a:p>
            <a:pPr marL="514350" indent="-514350">
              <a:buAutoNum type="arabicPeriod"/>
            </a:pPr>
            <a:endParaRPr lang="de-DE" dirty="0"/>
          </a:p>
          <a:p>
            <a:pPr marL="514350" indent="-514350">
              <a:buAutoNum type="arabicPeriod"/>
            </a:pPr>
            <a:endParaRPr lang="de-DE" dirty="0"/>
          </a:p>
        </p:txBody>
      </p:sp>
    </p:spTree>
    <p:extLst>
      <p:ext uri="{BB962C8B-B14F-4D97-AF65-F5344CB8AC3E}">
        <p14:creationId xmlns:p14="http://schemas.microsoft.com/office/powerpoint/2010/main" val="357182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091690-D52D-4072-AE54-BE800188A058}"/>
              </a:ext>
            </a:extLst>
          </p:cNvPr>
          <p:cNvPicPr>
            <a:picLocks noChangeAspect="1"/>
          </p:cNvPicPr>
          <p:nvPr/>
        </p:nvPicPr>
        <p:blipFill rotWithShape="1">
          <a:blip r:embed="rId2">
            <a:alphaModFix/>
          </a:blip>
          <a:srcRect l="24579" r="22975"/>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058469CA-1D92-40F0-B861-2B6F80A88B2C}"/>
              </a:ext>
            </a:extLst>
          </p:cNvPr>
          <p:cNvSpPr>
            <a:spLocks noGrp="1"/>
          </p:cNvSpPr>
          <p:nvPr>
            <p:ph type="title"/>
          </p:nvPr>
        </p:nvSpPr>
        <p:spPr>
          <a:xfrm>
            <a:off x="804672" y="798445"/>
            <a:ext cx="4803636" cy="1311664"/>
          </a:xfrm>
        </p:spPr>
        <p:txBody>
          <a:bodyPr anchor="b">
            <a:normAutofit/>
          </a:bodyPr>
          <a:lstStyle/>
          <a:p>
            <a:r>
              <a:rPr lang="de-DE" sz="4500" b="1">
                <a:solidFill>
                  <a:schemeClr val="tx2"/>
                </a:solidFill>
                <a:effectLst>
                  <a:outerShdw blurRad="38100" dist="38100" dir="2700000" algn="tl">
                    <a:srgbClr val="000000">
                      <a:alpha val="43137"/>
                    </a:srgbClr>
                  </a:outerShdw>
                </a:effectLst>
              </a:rPr>
              <a:t>Agenda</a:t>
            </a:r>
            <a:endParaRPr lang="de-DE" sz="4500" b="1" dirty="0">
              <a:solidFill>
                <a:schemeClr val="tx2"/>
              </a:solidFill>
              <a:effectLst>
                <a:outerShdw blurRad="38100" dist="38100" dir="2700000" algn="tl">
                  <a:srgbClr val="000000">
                    <a:alpha val="43137"/>
                  </a:srgbClr>
                </a:outerShdw>
              </a:effectLst>
            </a:endParaRPr>
          </a:p>
        </p:txBody>
      </p:sp>
      <p:sp>
        <p:nvSpPr>
          <p:cNvPr id="3" name="Inhaltsplatzhalter 2">
            <a:extLst>
              <a:ext uri="{FF2B5EF4-FFF2-40B4-BE49-F238E27FC236}">
                <a16:creationId xmlns:a16="http://schemas.microsoft.com/office/drawing/2014/main" id="{43DACDD6-71B8-4EF4-B3F4-369D8C49C1F1}"/>
              </a:ext>
            </a:extLst>
          </p:cNvPr>
          <p:cNvSpPr>
            <a:spLocks noGrp="1"/>
          </p:cNvSpPr>
          <p:nvPr>
            <p:ph idx="1"/>
          </p:nvPr>
        </p:nvSpPr>
        <p:spPr>
          <a:xfrm>
            <a:off x="804672" y="2272143"/>
            <a:ext cx="4706803" cy="3788830"/>
          </a:xfrm>
        </p:spPr>
        <p:txBody>
          <a:bodyPr anchor="ctr">
            <a:normAutofit fontScale="85000" lnSpcReduction="10000"/>
          </a:bodyPr>
          <a:lstStyle/>
          <a:p>
            <a:r>
              <a:rPr lang="de-DE" sz="3500" dirty="0">
                <a:solidFill>
                  <a:schemeClr val="tx2"/>
                </a:solidFill>
              </a:rPr>
              <a:t>Allgemeine Informationen</a:t>
            </a:r>
          </a:p>
          <a:p>
            <a:r>
              <a:rPr lang="de-DE" sz="3500" dirty="0">
                <a:solidFill>
                  <a:schemeClr val="tx2"/>
                </a:solidFill>
              </a:rPr>
              <a:t>Anmeldung</a:t>
            </a:r>
          </a:p>
          <a:p>
            <a:r>
              <a:rPr lang="de-DE" sz="3500" dirty="0">
                <a:solidFill>
                  <a:schemeClr val="tx2"/>
                </a:solidFill>
              </a:rPr>
              <a:t>Teams</a:t>
            </a:r>
          </a:p>
          <a:p>
            <a:pPr marL="0" indent="0">
              <a:buNone/>
            </a:pPr>
            <a:r>
              <a:rPr lang="de-DE" sz="3500" dirty="0">
                <a:solidFill>
                  <a:schemeClr val="tx2"/>
                </a:solidFill>
                <a:sym typeface="Wingdings" panose="05000000000000000000" pitchFamily="2" charset="2"/>
              </a:rPr>
              <a:t>    Chat</a:t>
            </a:r>
          </a:p>
          <a:p>
            <a:pPr marL="0" indent="0">
              <a:buNone/>
            </a:pPr>
            <a:r>
              <a:rPr lang="de-DE" sz="3500" dirty="0">
                <a:solidFill>
                  <a:schemeClr val="tx2"/>
                </a:solidFill>
                <a:sym typeface="Wingdings" panose="05000000000000000000" pitchFamily="2" charset="2"/>
              </a:rPr>
              <a:t>    Videokonferenzen</a:t>
            </a:r>
          </a:p>
          <a:p>
            <a:pPr marL="0" indent="0">
              <a:buNone/>
            </a:pPr>
            <a:r>
              <a:rPr lang="de-DE" sz="3500" dirty="0">
                <a:solidFill>
                  <a:schemeClr val="tx2"/>
                </a:solidFill>
                <a:sym typeface="Wingdings" panose="05000000000000000000" pitchFamily="2" charset="2"/>
              </a:rPr>
              <a:t>    Dateien herunter und  	hochladen</a:t>
            </a:r>
          </a:p>
          <a:p>
            <a:pPr marL="0" indent="0">
              <a:buNone/>
            </a:pPr>
            <a:r>
              <a:rPr lang="de-DE" sz="3500" dirty="0">
                <a:solidFill>
                  <a:schemeClr val="tx2"/>
                </a:solidFill>
                <a:sym typeface="Wingdings" panose="05000000000000000000" pitchFamily="2" charset="2"/>
              </a:rPr>
              <a:t>   </a:t>
            </a:r>
            <a:endParaRPr lang="de-DE" sz="3500" dirty="0">
              <a:solidFill>
                <a:schemeClr val="tx2"/>
              </a:solidFill>
            </a:endParaRPr>
          </a:p>
        </p:txBody>
      </p:sp>
    </p:spTree>
    <p:extLst>
      <p:ext uri="{BB962C8B-B14F-4D97-AF65-F5344CB8AC3E}">
        <p14:creationId xmlns:p14="http://schemas.microsoft.com/office/powerpoint/2010/main" val="37011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EF59C-D0CE-0646-BA75-F5FF626298D1}"/>
              </a:ext>
            </a:extLst>
          </p:cNvPr>
          <p:cNvSpPr>
            <a:spLocks noGrp="1"/>
          </p:cNvSpPr>
          <p:nvPr>
            <p:ph type="title"/>
          </p:nvPr>
        </p:nvSpPr>
        <p:spPr/>
        <p:txBody>
          <a:bodyPr>
            <a:normAutofit fontScale="90000"/>
          </a:bodyPr>
          <a:lstStyle/>
          <a:p>
            <a:r>
              <a:rPr lang="de-DE" dirty="0"/>
              <a:t>Chat in der Gruppe  </a:t>
            </a:r>
            <a:r>
              <a:rPr lang="de-DE" b="1" dirty="0"/>
              <a:t>„Beiträge“ </a:t>
            </a:r>
            <a:br>
              <a:rPr lang="de-DE" dirty="0"/>
            </a:br>
            <a:r>
              <a:rPr lang="de-DE" sz="2000" dirty="0"/>
              <a:t>1. Teams aufrufen </a:t>
            </a:r>
            <a:br>
              <a:rPr lang="de-DE" sz="2000" dirty="0"/>
            </a:br>
            <a:r>
              <a:rPr lang="de-DE" sz="2000" dirty="0"/>
              <a:t>2. obere Leiste „Beiträge“ anklicken </a:t>
            </a:r>
            <a:br>
              <a:rPr lang="de-DE" sz="2000" dirty="0"/>
            </a:br>
            <a:r>
              <a:rPr lang="de-DE" sz="2000" dirty="0"/>
              <a:t>3. Im Feld „Antworten“ Nachricht tippen und mit Symbol „Papierflieger“ absenden </a:t>
            </a:r>
            <a:br>
              <a:rPr lang="de-DE" sz="2000" dirty="0"/>
            </a:br>
            <a:r>
              <a:rPr lang="de-DE" sz="2000" dirty="0"/>
              <a:t>4. neue Unterhaltung </a:t>
            </a:r>
          </a:p>
        </p:txBody>
      </p:sp>
      <p:pic>
        <p:nvPicPr>
          <p:cNvPr id="5" name="Inhaltsplatzhalter 4" descr="Ein Bild, das Screenshot enthält.&#10;&#10;Automatisch generierte Beschreibung">
            <a:extLst>
              <a:ext uri="{FF2B5EF4-FFF2-40B4-BE49-F238E27FC236}">
                <a16:creationId xmlns:a16="http://schemas.microsoft.com/office/drawing/2014/main" id="{23A6B652-7CBB-5143-BD63-D4F6EF85C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29" y="1825625"/>
            <a:ext cx="7852293" cy="4907684"/>
          </a:xfrm>
        </p:spPr>
      </p:pic>
      <p:cxnSp>
        <p:nvCxnSpPr>
          <p:cNvPr id="6" name="Gerade Verbindung mit Pfeil 5">
            <a:extLst>
              <a:ext uri="{FF2B5EF4-FFF2-40B4-BE49-F238E27FC236}">
                <a16:creationId xmlns:a16="http://schemas.microsoft.com/office/drawing/2014/main" id="{CBD74AF2-4E89-D141-9123-D789729C1C3B}"/>
              </a:ext>
            </a:extLst>
          </p:cNvPr>
          <p:cNvCxnSpPr>
            <a:cxnSpLocks/>
          </p:cNvCxnSpPr>
          <p:nvPr/>
        </p:nvCxnSpPr>
        <p:spPr>
          <a:xfrm>
            <a:off x="4269007" y="1128433"/>
            <a:ext cx="1552853" cy="1203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1B8644F0-F741-764D-954F-1957328D747E}"/>
              </a:ext>
            </a:extLst>
          </p:cNvPr>
          <p:cNvCxnSpPr>
            <a:cxnSpLocks/>
          </p:cNvCxnSpPr>
          <p:nvPr/>
        </p:nvCxnSpPr>
        <p:spPr>
          <a:xfrm>
            <a:off x="3940233" y="1496291"/>
            <a:ext cx="1625395" cy="3275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9D5562D3-30E8-EB4F-A173-894D4807F677}"/>
              </a:ext>
            </a:extLst>
          </p:cNvPr>
          <p:cNvCxnSpPr>
            <a:cxnSpLocks/>
          </p:cNvCxnSpPr>
          <p:nvPr/>
        </p:nvCxnSpPr>
        <p:spPr>
          <a:xfrm>
            <a:off x="7414953" y="1496291"/>
            <a:ext cx="2345754" cy="4821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DFA37C36-3550-EC4A-8A2A-7E4F4714076E}"/>
              </a:ext>
            </a:extLst>
          </p:cNvPr>
          <p:cNvCxnSpPr>
            <a:cxnSpLocks/>
          </p:cNvCxnSpPr>
          <p:nvPr/>
        </p:nvCxnSpPr>
        <p:spPr>
          <a:xfrm>
            <a:off x="2477552" y="1753171"/>
            <a:ext cx="3088076" cy="4564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6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2A25-0BED-4514-B6AD-8944520E658D}"/>
              </a:ext>
            </a:extLst>
          </p:cNvPr>
          <p:cNvSpPr>
            <a:spLocks noGrp="1"/>
          </p:cNvSpPr>
          <p:nvPr>
            <p:ph type="title"/>
          </p:nvPr>
        </p:nvSpPr>
        <p:spPr/>
        <p:txBody>
          <a:bodyPr/>
          <a:lstStyle/>
          <a:p>
            <a:r>
              <a:rPr lang="de-DE" b="1" dirty="0"/>
              <a:t>Termine vereinbaren </a:t>
            </a:r>
          </a:p>
        </p:txBody>
      </p:sp>
      <p:sp>
        <p:nvSpPr>
          <p:cNvPr id="5" name="Inhaltsplatzhalter 10">
            <a:extLst>
              <a:ext uri="{FF2B5EF4-FFF2-40B4-BE49-F238E27FC236}">
                <a16:creationId xmlns:a16="http://schemas.microsoft.com/office/drawing/2014/main" id="{78D8D3B8-888A-442A-83B5-F3ADF6548C36}"/>
              </a:ext>
            </a:extLst>
          </p:cNvPr>
          <p:cNvSpPr txBox="1">
            <a:spLocks/>
          </p:cNvSpPr>
          <p:nvPr/>
        </p:nvSpPr>
        <p:spPr>
          <a:xfrm>
            <a:off x="6843052" y="913563"/>
            <a:ext cx="2898356" cy="2630745"/>
          </a:xfrm>
          <a:prstGeom prst="cloudCallout">
            <a:avLst>
              <a:gd name="adj1" fmla="val -93591"/>
              <a:gd name="adj2" fmla="val 34719"/>
            </a:avLst>
          </a:prstGeom>
          <a:ln w="12700" cap="flat" cmpd="sng" algn="ctr">
            <a:solidFill>
              <a:schemeClr val="tx1"/>
            </a:solidFill>
            <a:prstDash val="solid"/>
            <a:miter lim="800000"/>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7000"/>
              </a:lnSpc>
              <a:spcAft>
                <a:spcPts val="800"/>
              </a:spcAft>
              <a:buFont typeface="Arial" panose="020B0604020202020204" pitchFamily="34" charset="0"/>
              <a:buNone/>
            </a:pPr>
            <a:r>
              <a:rPr lang="de-DE" sz="3000" dirty="0"/>
              <a:t>Wo sehe ich meine Termine?</a:t>
            </a:r>
            <a:endParaRPr lang="de-DE" sz="3000" dirty="0">
              <a:ea typeface="Calibri" panose="020F0502020204030204" pitchFamily="34" charset="0"/>
              <a:cs typeface="Times New Roman" panose="02020603050405020304" pitchFamily="18" charset="0"/>
            </a:endParaRPr>
          </a:p>
        </p:txBody>
      </p:sp>
      <p:sp>
        <p:nvSpPr>
          <p:cNvPr id="4" name="Inhaltsplatzhalter 3">
            <a:extLst>
              <a:ext uri="{FF2B5EF4-FFF2-40B4-BE49-F238E27FC236}">
                <a16:creationId xmlns:a16="http://schemas.microsoft.com/office/drawing/2014/main" id="{F4625A81-F0DE-4731-A7B1-3AA70B524983}"/>
              </a:ext>
            </a:extLst>
          </p:cNvPr>
          <p:cNvSpPr>
            <a:spLocks noGrp="1"/>
          </p:cNvSpPr>
          <p:nvPr>
            <p:ph idx="1"/>
          </p:nvPr>
        </p:nvSpPr>
        <p:spPr/>
        <p:txBody>
          <a:bodyPr/>
          <a:lstStyle/>
          <a:p>
            <a:pPr marL="0" indent="0">
              <a:buNone/>
            </a:pPr>
            <a:endParaRPr lang="de-DE" dirty="0"/>
          </a:p>
        </p:txBody>
      </p:sp>
      <p:pic>
        <p:nvPicPr>
          <p:cNvPr id="5124" name="Picture 4" descr="real funny stuff">
            <a:extLst>
              <a:ext uri="{FF2B5EF4-FFF2-40B4-BE49-F238E27FC236}">
                <a16:creationId xmlns:a16="http://schemas.microsoft.com/office/drawing/2014/main" id="{AD6E1E33-E0D6-4812-BAED-F6476D0A4A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442" r="50000"/>
          <a:stretch/>
        </p:blipFill>
        <p:spPr bwMode="auto">
          <a:xfrm>
            <a:off x="2239989" y="1690688"/>
            <a:ext cx="3108960" cy="387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6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0E6DE7B-8A99-41C6-B968-99393314D833}"/>
              </a:ext>
            </a:extLst>
          </p:cNvPr>
          <p:cNvSpPr>
            <a:spLocks noGrp="1"/>
          </p:cNvSpPr>
          <p:nvPr>
            <p:ph type="title"/>
          </p:nvPr>
        </p:nvSpPr>
        <p:spPr>
          <a:xfrm>
            <a:off x="1219200" y="5091762"/>
            <a:ext cx="10152611" cy="1264588"/>
          </a:xfrm>
        </p:spPr>
        <p:txBody>
          <a:bodyPr vert="horz" lIns="91440" tIns="45720" rIns="91440" bIns="45720" rtlCol="0" anchor="ctr">
            <a:normAutofit fontScale="90000"/>
          </a:bodyPr>
          <a:lstStyle/>
          <a:p>
            <a:r>
              <a:rPr lang="en-US" sz="3000" b="1" dirty="0">
                <a:solidFill>
                  <a:srgbClr val="FFFFFF"/>
                </a:solidFill>
              </a:rPr>
              <a:t>Browser </a:t>
            </a:r>
            <a:r>
              <a:rPr lang="en-US" sz="3000" b="1" dirty="0" err="1">
                <a:solidFill>
                  <a:srgbClr val="FFFFFF"/>
                </a:solidFill>
              </a:rPr>
              <a:t>Ansicht</a:t>
            </a:r>
            <a:br>
              <a:rPr lang="en-US" sz="3000" b="1" dirty="0">
                <a:solidFill>
                  <a:srgbClr val="FFFFFF"/>
                </a:solidFill>
              </a:rPr>
            </a:br>
            <a:r>
              <a:rPr lang="en-US" sz="3000" b="1" dirty="0" err="1">
                <a:solidFill>
                  <a:srgbClr val="FFFFFF"/>
                </a:solidFill>
              </a:rPr>
              <a:t>Hier</a:t>
            </a:r>
            <a:r>
              <a:rPr lang="en-US" sz="3000" b="1" dirty="0">
                <a:solidFill>
                  <a:srgbClr val="FFFFFF"/>
                </a:solidFill>
              </a:rPr>
              <a:t> </a:t>
            </a:r>
            <a:r>
              <a:rPr lang="en-US" sz="3000" b="1" dirty="0" err="1">
                <a:solidFill>
                  <a:srgbClr val="FFFFFF"/>
                </a:solidFill>
              </a:rPr>
              <a:t>kannst</a:t>
            </a:r>
            <a:r>
              <a:rPr lang="en-US" sz="3000" b="1" dirty="0">
                <a:solidFill>
                  <a:srgbClr val="FFFFFF"/>
                </a:solidFill>
              </a:rPr>
              <a:t> du </a:t>
            </a:r>
            <a:r>
              <a:rPr lang="en-US" sz="3000" b="1" dirty="0" err="1">
                <a:solidFill>
                  <a:srgbClr val="FFFFFF"/>
                </a:solidFill>
              </a:rPr>
              <a:t>geplante</a:t>
            </a:r>
            <a:r>
              <a:rPr lang="en-US" sz="3000" b="1" dirty="0">
                <a:solidFill>
                  <a:srgbClr val="FFFFFF"/>
                </a:solidFill>
              </a:rPr>
              <a:t> </a:t>
            </a:r>
            <a:r>
              <a:rPr lang="en-US" sz="3000" b="1" dirty="0" err="1">
                <a:solidFill>
                  <a:srgbClr val="FFFFFF"/>
                </a:solidFill>
              </a:rPr>
              <a:t>Videokonferenzen</a:t>
            </a:r>
            <a:r>
              <a:rPr lang="en-US" sz="3000" b="1" dirty="0">
                <a:solidFill>
                  <a:srgbClr val="FFFFFF"/>
                </a:solidFill>
              </a:rPr>
              <a:t>, </a:t>
            </a:r>
            <a:r>
              <a:rPr lang="en-US" sz="3000" b="1" dirty="0" err="1">
                <a:solidFill>
                  <a:srgbClr val="FFFFFF"/>
                </a:solidFill>
              </a:rPr>
              <a:t>Abgabetermine</a:t>
            </a:r>
            <a:r>
              <a:rPr lang="en-US" sz="3000" b="1" dirty="0">
                <a:solidFill>
                  <a:srgbClr val="FFFFFF"/>
                </a:solidFill>
              </a:rPr>
              <a:t> </a:t>
            </a:r>
            <a:r>
              <a:rPr lang="en-US" sz="3000" b="1" dirty="0" err="1">
                <a:solidFill>
                  <a:srgbClr val="FFFFFF"/>
                </a:solidFill>
              </a:rPr>
              <a:t>usw</a:t>
            </a:r>
            <a:r>
              <a:rPr lang="en-US" sz="3000" b="1" dirty="0">
                <a:solidFill>
                  <a:srgbClr val="FFFFFF"/>
                </a:solidFill>
              </a:rPr>
              <a:t>. </a:t>
            </a:r>
            <a:r>
              <a:rPr lang="en-US" sz="3000" b="1" dirty="0" err="1">
                <a:solidFill>
                  <a:srgbClr val="FFFFFF"/>
                </a:solidFill>
              </a:rPr>
              <a:t>einsehen</a:t>
            </a:r>
            <a:r>
              <a:rPr lang="en-US" sz="3000" b="1" dirty="0">
                <a:solidFill>
                  <a:srgbClr val="FFFFFF"/>
                </a:solidFill>
              </a:rPr>
              <a:t>.</a:t>
            </a:r>
          </a:p>
        </p:txBody>
      </p:sp>
      <p:pic>
        <p:nvPicPr>
          <p:cNvPr id="5" name="Inhaltsplatzhalter 4">
            <a:extLst>
              <a:ext uri="{FF2B5EF4-FFF2-40B4-BE49-F238E27FC236}">
                <a16:creationId xmlns:a16="http://schemas.microsoft.com/office/drawing/2014/main" id="{5397998F-FA6E-4D87-95E0-4C5AD6CDEA1B}"/>
              </a:ext>
            </a:extLst>
          </p:cNvPr>
          <p:cNvPicPr>
            <a:picLocks noGrp="1" noChangeAspect="1"/>
          </p:cNvPicPr>
          <p:nvPr>
            <p:ph idx="1"/>
          </p:nvPr>
        </p:nvPicPr>
        <p:blipFill rotWithShape="1">
          <a:blip r:embed="rId2"/>
          <a:srcRect r="-1" b="19082"/>
          <a:stretch/>
        </p:blipFill>
        <p:spPr>
          <a:xfrm>
            <a:off x="320040" y="320040"/>
            <a:ext cx="11548872"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0BB7D493-8A47-EE4B-A6B6-55F35C48EBCC}"/>
              </a:ext>
            </a:extLst>
          </p:cNvPr>
          <p:cNvCxnSpPr>
            <a:cxnSpLocks/>
          </p:cNvCxnSpPr>
          <p:nvPr/>
        </p:nvCxnSpPr>
        <p:spPr>
          <a:xfrm flipH="1" flipV="1">
            <a:off x="595078" y="2726159"/>
            <a:ext cx="768209" cy="14056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2C8AF182-611F-0C48-BFCC-5C804059C486}"/>
              </a:ext>
            </a:extLst>
          </p:cNvPr>
          <p:cNvSpPr txBox="1"/>
          <p:nvPr/>
        </p:nvSpPr>
        <p:spPr>
          <a:xfrm>
            <a:off x="1363287" y="3822683"/>
            <a:ext cx="3352800" cy="369332"/>
          </a:xfrm>
          <a:prstGeom prst="rect">
            <a:avLst/>
          </a:prstGeom>
          <a:noFill/>
        </p:spPr>
        <p:txBody>
          <a:bodyPr wrap="square" rtlCol="0">
            <a:spAutoFit/>
          </a:bodyPr>
          <a:lstStyle/>
          <a:p>
            <a:r>
              <a:rPr lang="de-DE" dirty="0">
                <a:solidFill>
                  <a:srgbClr val="FF0000"/>
                </a:solidFill>
              </a:rPr>
              <a:t>Kalender anklicken</a:t>
            </a:r>
          </a:p>
        </p:txBody>
      </p:sp>
    </p:spTree>
    <p:extLst>
      <p:ext uri="{BB962C8B-B14F-4D97-AF65-F5344CB8AC3E}">
        <p14:creationId xmlns:p14="http://schemas.microsoft.com/office/powerpoint/2010/main" val="159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62D28-6706-4D46-97C8-3F2F33FF5E0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So </a:t>
            </a:r>
            <a:r>
              <a:rPr lang="en-US" sz="5400" dirty="0" err="1"/>
              <a:t>sieht</a:t>
            </a:r>
            <a:r>
              <a:rPr lang="en-US" sz="5400" dirty="0"/>
              <a:t> es in der App </a:t>
            </a:r>
            <a:r>
              <a:rPr lang="en-US" sz="5400" dirty="0" err="1"/>
              <a:t>aus.</a:t>
            </a:r>
            <a:endParaRPr lang="en-US" sz="5400" dirty="0"/>
          </a:p>
        </p:txBody>
      </p:sp>
      <p:sp>
        <p:nvSpPr>
          <p:cNvPr id="137" name="Freeform: Shape 13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Ein Bild, das Screenshot enthält.&#10;&#10;Automatisch generierte Beschreibung">
            <a:extLst>
              <a:ext uri="{FF2B5EF4-FFF2-40B4-BE49-F238E27FC236}">
                <a16:creationId xmlns:a16="http://schemas.microsoft.com/office/drawing/2014/main" id="{4B09DCF1-6143-48DA-B029-37142DBD8C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6818"/>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cxnSp>
        <p:nvCxnSpPr>
          <p:cNvPr id="6" name="Gerade Verbindung mit Pfeil 5">
            <a:extLst>
              <a:ext uri="{FF2B5EF4-FFF2-40B4-BE49-F238E27FC236}">
                <a16:creationId xmlns:a16="http://schemas.microsoft.com/office/drawing/2014/main" id="{F8FC337D-E84A-4585-B31C-0753EDD34DC6}"/>
              </a:ext>
            </a:extLst>
          </p:cNvPr>
          <p:cNvCxnSpPr>
            <a:cxnSpLocks/>
          </p:cNvCxnSpPr>
          <p:nvPr/>
        </p:nvCxnSpPr>
        <p:spPr>
          <a:xfrm flipH="1" flipV="1">
            <a:off x="2060448" y="3228516"/>
            <a:ext cx="5900928" cy="20506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897E887-68DC-4200-AC01-AAABF1BD4E9B}"/>
              </a:ext>
            </a:extLst>
          </p:cNvPr>
          <p:cNvSpPr txBox="1"/>
          <p:nvPr/>
        </p:nvSpPr>
        <p:spPr>
          <a:xfrm>
            <a:off x="8007158" y="4955970"/>
            <a:ext cx="4087306" cy="646331"/>
          </a:xfrm>
          <a:prstGeom prst="rect">
            <a:avLst/>
          </a:prstGeom>
          <a:noFill/>
        </p:spPr>
        <p:txBody>
          <a:bodyPr wrap="square" rtlCol="0">
            <a:spAutoFit/>
          </a:bodyPr>
          <a:lstStyle/>
          <a:p>
            <a:r>
              <a:rPr lang="de-DE" b="1" dirty="0"/>
              <a:t>Hier siehst du die geplanten Videokonferenzen und Abgaben.</a:t>
            </a:r>
          </a:p>
        </p:txBody>
      </p:sp>
      <p:cxnSp>
        <p:nvCxnSpPr>
          <p:cNvPr id="17" name="Gerade Verbindung mit Pfeil 16">
            <a:extLst>
              <a:ext uri="{FF2B5EF4-FFF2-40B4-BE49-F238E27FC236}">
                <a16:creationId xmlns:a16="http://schemas.microsoft.com/office/drawing/2014/main" id="{4F72D44A-2615-4CEB-8132-CD9A9E903B6B}"/>
              </a:ext>
            </a:extLst>
          </p:cNvPr>
          <p:cNvCxnSpPr>
            <a:cxnSpLocks/>
          </p:cNvCxnSpPr>
          <p:nvPr/>
        </p:nvCxnSpPr>
        <p:spPr>
          <a:xfrm flipH="1">
            <a:off x="3736626" y="1177896"/>
            <a:ext cx="4432014" cy="1095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C31CCD4-4C29-4591-ABCA-CFE5C7C89F15}"/>
              </a:ext>
            </a:extLst>
          </p:cNvPr>
          <p:cNvSpPr txBox="1"/>
          <p:nvPr/>
        </p:nvSpPr>
        <p:spPr>
          <a:xfrm>
            <a:off x="8262936" y="1071033"/>
            <a:ext cx="2843976" cy="646331"/>
          </a:xfrm>
          <a:prstGeom prst="rect">
            <a:avLst/>
          </a:prstGeom>
          <a:noFill/>
        </p:spPr>
        <p:txBody>
          <a:bodyPr wrap="square" rtlCol="0">
            <a:spAutoFit/>
          </a:bodyPr>
          <a:lstStyle/>
          <a:p>
            <a:r>
              <a:rPr lang="de-DE" b="1" dirty="0"/>
              <a:t>Wenn es soweit ist, drückst du auf  teilnehmen.</a:t>
            </a:r>
          </a:p>
        </p:txBody>
      </p:sp>
    </p:spTree>
    <p:extLst>
      <p:ext uri="{BB962C8B-B14F-4D97-AF65-F5344CB8AC3E}">
        <p14:creationId xmlns:p14="http://schemas.microsoft.com/office/powerpoint/2010/main" val="178298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rking from home">
            <a:extLst>
              <a:ext uri="{FF2B5EF4-FFF2-40B4-BE49-F238E27FC236}">
                <a16:creationId xmlns:a16="http://schemas.microsoft.com/office/drawing/2014/main" id="{640A9F4C-A43D-43BE-8DCE-87F18AD2B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6" r="-1" b="8076"/>
          <a:stretch/>
        </p:blipFill>
        <p:spPr bwMode="auto">
          <a:xfrm>
            <a:off x="3685667" y="-438902"/>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FD3A992-ADE6-453A-8C66-CFEA780893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dirty="0"/>
              <a:t>Wie </a:t>
            </a:r>
            <a:r>
              <a:rPr lang="en-US" sz="4100" dirty="0" err="1"/>
              <a:t>kann</a:t>
            </a:r>
            <a:r>
              <a:rPr lang="en-US" sz="4100" dirty="0"/>
              <a:t> ich in Teams </a:t>
            </a:r>
            <a:r>
              <a:rPr lang="en-US" sz="4100" b="1" dirty="0" err="1"/>
              <a:t>Videokonferenzen</a:t>
            </a:r>
            <a:r>
              <a:rPr lang="en-US" sz="4100" dirty="0"/>
              <a:t> </a:t>
            </a:r>
            <a:r>
              <a:rPr lang="en-US" sz="4100" dirty="0" err="1"/>
              <a:t>starten</a:t>
            </a:r>
            <a:r>
              <a:rPr lang="en-US" sz="4100" dirty="0"/>
              <a:t>?</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7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3E248C0-D5BD-4FBD-91B3-F2E9A5BCE836}"/>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3E5F66E3-DD1B-41F9-9BB8-4C0DE45CE9B5}"/>
              </a:ext>
            </a:extLst>
          </p:cNvPr>
          <p:cNvPicPr>
            <a:picLocks noChangeAspect="1"/>
          </p:cNvPicPr>
          <p:nvPr/>
        </p:nvPicPr>
        <p:blipFill>
          <a:blip r:embed="rId2"/>
          <a:stretch>
            <a:fillRect/>
          </a:stretch>
        </p:blipFill>
        <p:spPr>
          <a:xfrm>
            <a:off x="661328" y="1825625"/>
            <a:ext cx="10847920" cy="5117265"/>
          </a:xfrm>
          <a:prstGeom prst="rect">
            <a:avLst/>
          </a:prstGeom>
        </p:spPr>
      </p:pic>
      <p:cxnSp>
        <p:nvCxnSpPr>
          <p:cNvPr id="7" name="Gerade Verbindung mit Pfeil 6">
            <a:extLst>
              <a:ext uri="{FF2B5EF4-FFF2-40B4-BE49-F238E27FC236}">
                <a16:creationId xmlns:a16="http://schemas.microsoft.com/office/drawing/2014/main" id="{232C8348-63E4-4604-9B97-9C2643E30542}"/>
              </a:ext>
            </a:extLst>
          </p:cNvPr>
          <p:cNvCxnSpPr>
            <a:cxnSpLocks/>
          </p:cNvCxnSpPr>
          <p:nvPr/>
        </p:nvCxnSpPr>
        <p:spPr>
          <a:xfrm flipV="1">
            <a:off x="8400288" y="2181362"/>
            <a:ext cx="1475232" cy="2695438"/>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itel 1">
            <a:extLst>
              <a:ext uri="{FF2B5EF4-FFF2-40B4-BE49-F238E27FC236}">
                <a16:creationId xmlns:a16="http://schemas.microsoft.com/office/drawing/2014/main" id="{A70839EC-5D31-4B1F-A170-41FD3BAF9F4F}"/>
              </a:ext>
            </a:extLst>
          </p:cNvPr>
          <p:cNvSpPr>
            <a:spLocks noGrp="1"/>
          </p:cNvSpPr>
          <p:nvPr>
            <p:ph type="title"/>
          </p:nvPr>
        </p:nvSpPr>
        <p:spPr>
          <a:xfrm>
            <a:off x="993648" y="18255"/>
            <a:ext cx="10515600" cy="1325563"/>
          </a:xfrm>
        </p:spPr>
        <p:txBody>
          <a:bodyPr vert="horz" lIns="91440" tIns="45720" rIns="91440" bIns="45720" rtlCol="0" anchor="b">
            <a:normAutofit fontScale="90000"/>
          </a:bodyPr>
          <a:lstStyle/>
          <a:p>
            <a:r>
              <a:rPr lang="en-US" sz="5400" dirty="0" err="1"/>
              <a:t>Klicke</a:t>
            </a:r>
            <a:r>
              <a:rPr lang="en-US" sz="5400" dirty="0"/>
              <a:t> auf “Teams”. Dann </a:t>
            </a:r>
            <a:r>
              <a:rPr lang="en-US" sz="5400" dirty="0" err="1"/>
              <a:t>sieht</a:t>
            </a:r>
            <a:r>
              <a:rPr lang="en-US" sz="5400" dirty="0"/>
              <a:t> es </a:t>
            </a:r>
            <a:r>
              <a:rPr lang="en-US" sz="5400" dirty="0" err="1"/>
              <a:t>im</a:t>
            </a:r>
            <a:r>
              <a:rPr lang="en-US" sz="5400" dirty="0"/>
              <a:t> Browser so </a:t>
            </a:r>
            <a:r>
              <a:rPr lang="en-US" sz="5400" dirty="0" err="1"/>
              <a:t>aus.</a:t>
            </a:r>
            <a:endParaRPr lang="en-US" sz="5400" dirty="0"/>
          </a:p>
        </p:txBody>
      </p:sp>
      <p:sp>
        <p:nvSpPr>
          <p:cNvPr id="13" name="Textfeld 12">
            <a:extLst>
              <a:ext uri="{FF2B5EF4-FFF2-40B4-BE49-F238E27FC236}">
                <a16:creationId xmlns:a16="http://schemas.microsoft.com/office/drawing/2014/main" id="{A954BE15-FA7B-4088-B3AF-EC24A33A353F}"/>
              </a:ext>
            </a:extLst>
          </p:cNvPr>
          <p:cNvSpPr txBox="1"/>
          <p:nvPr/>
        </p:nvSpPr>
        <p:spPr>
          <a:xfrm>
            <a:off x="4974336" y="5075097"/>
            <a:ext cx="6096000" cy="369332"/>
          </a:xfrm>
          <a:prstGeom prst="rect">
            <a:avLst/>
          </a:prstGeom>
          <a:noFill/>
        </p:spPr>
        <p:txBody>
          <a:bodyPr wrap="square">
            <a:spAutoFit/>
          </a:bodyPr>
          <a:lstStyle/>
          <a:p>
            <a:r>
              <a:rPr lang="de-DE" b="1" dirty="0"/>
              <a:t>Wenn es soweit ist, drückst du auf  teilnehmen.</a:t>
            </a:r>
          </a:p>
        </p:txBody>
      </p:sp>
    </p:spTree>
    <p:extLst>
      <p:ext uri="{BB962C8B-B14F-4D97-AF65-F5344CB8AC3E}">
        <p14:creationId xmlns:p14="http://schemas.microsoft.com/office/powerpoint/2010/main" val="4147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3C1F0230-3440-4FD6-AE10-FA0DCFB9CFE9}"/>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034531" y="741996"/>
            <a:ext cx="3486912" cy="55250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CBC904DE-A381-4BDD-82AE-EE2A76783FD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9099" t="8930" r="7840" b="7104"/>
          <a:stretch/>
        </p:blipFill>
        <p:spPr bwMode="auto">
          <a:xfrm>
            <a:off x="834125" y="741995"/>
            <a:ext cx="3632355" cy="5525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a:extLst>
              <a:ext uri="{FF2B5EF4-FFF2-40B4-BE49-F238E27FC236}">
                <a16:creationId xmlns:a16="http://schemas.microsoft.com/office/drawing/2014/main" id="{D747C584-6805-4AF9-9DFF-0CAA3930368F}"/>
              </a:ext>
            </a:extLst>
          </p:cNvPr>
          <p:cNvSpPr>
            <a:spLocks noGrp="1"/>
          </p:cNvSpPr>
          <p:nvPr>
            <p:ph type="body" idx="1"/>
          </p:nvPr>
        </p:nvSpPr>
        <p:spPr>
          <a:xfrm>
            <a:off x="3827624" y="2164080"/>
            <a:ext cx="2183828" cy="3951925"/>
          </a:xfrm>
          <a:solidFill>
            <a:schemeClr val="bg1"/>
          </a:solidFill>
        </p:spPr>
        <p:txBody>
          <a:bodyPr>
            <a:noAutofit/>
          </a:bodyPr>
          <a:lstStyle/>
          <a:p>
            <a:r>
              <a:rPr lang="de-DE" sz="2000" dirty="0"/>
              <a:t>Erst wenn du „teilnehmen“ anklickst, trittst du der Video-konferenz bei. </a:t>
            </a:r>
          </a:p>
          <a:p>
            <a:r>
              <a:rPr lang="de-DE" sz="2000" dirty="0"/>
              <a:t>Du kannst vor der Konferenz Einstellungen vornehmen, wie die Kamera und das Mikrofon einschalten.</a:t>
            </a:r>
          </a:p>
        </p:txBody>
      </p:sp>
      <p:cxnSp>
        <p:nvCxnSpPr>
          <p:cNvPr id="8" name="Gerade Verbindung mit Pfeil 7">
            <a:extLst>
              <a:ext uri="{FF2B5EF4-FFF2-40B4-BE49-F238E27FC236}">
                <a16:creationId xmlns:a16="http://schemas.microsoft.com/office/drawing/2014/main" id="{A502204E-B1B9-4446-B034-DA3F203C8C5A}"/>
              </a:ext>
            </a:extLst>
          </p:cNvPr>
          <p:cNvCxnSpPr>
            <a:cxnSpLocks/>
          </p:cNvCxnSpPr>
          <p:nvPr/>
        </p:nvCxnSpPr>
        <p:spPr>
          <a:xfrm flipH="1">
            <a:off x="2962656" y="3108960"/>
            <a:ext cx="864968" cy="20238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88FE41B3-9937-4E16-BBC7-0D112E2A879F}"/>
              </a:ext>
            </a:extLst>
          </p:cNvPr>
          <p:cNvSpPr/>
          <p:nvPr/>
        </p:nvSpPr>
        <p:spPr>
          <a:xfrm>
            <a:off x="1603446" y="3894630"/>
            <a:ext cx="1989648" cy="9212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AEEDB8DC-E3B5-4E76-A74E-6249293A5B55}"/>
              </a:ext>
            </a:extLst>
          </p:cNvPr>
          <p:cNvSpPr>
            <a:spLocks noGrp="1"/>
          </p:cNvSpPr>
          <p:nvPr>
            <p:ph type="body" sz="quarter" idx="3"/>
          </p:nvPr>
        </p:nvSpPr>
        <p:spPr>
          <a:xfrm>
            <a:off x="8034531" y="2680615"/>
            <a:ext cx="3133344" cy="823912"/>
          </a:xfrm>
          <a:solidFill>
            <a:schemeClr val="tx1"/>
          </a:solidFill>
          <a:ln>
            <a:solidFill>
              <a:schemeClr val="bg1"/>
            </a:solidFill>
          </a:ln>
        </p:spPr>
        <p:txBody>
          <a:bodyPr>
            <a:normAutofit fontScale="62500" lnSpcReduction="20000"/>
          </a:bodyPr>
          <a:lstStyle/>
          <a:p>
            <a:r>
              <a:rPr lang="de-DE" dirty="0">
                <a:solidFill>
                  <a:schemeClr val="bg1"/>
                </a:solidFill>
              </a:rPr>
              <a:t>Nun nimmst du an der Konferenz teil.</a:t>
            </a:r>
          </a:p>
        </p:txBody>
      </p:sp>
      <p:cxnSp>
        <p:nvCxnSpPr>
          <p:cNvPr id="9" name="Gerade Verbindung mit Pfeil 8">
            <a:extLst>
              <a:ext uri="{FF2B5EF4-FFF2-40B4-BE49-F238E27FC236}">
                <a16:creationId xmlns:a16="http://schemas.microsoft.com/office/drawing/2014/main" id="{2DF88241-FC10-B949-94F5-CE79549BA961}"/>
              </a:ext>
            </a:extLst>
          </p:cNvPr>
          <p:cNvCxnSpPr>
            <a:cxnSpLocks/>
          </p:cNvCxnSpPr>
          <p:nvPr/>
        </p:nvCxnSpPr>
        <p:spPr>
          <a:xfrm flipH="1" flipV="1">
            <a:off x="3511963" y="4522126"/>
            <a:ext cx="328516" cy="3975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4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 calcmode="lin" valueType="num">
                                      <p:cBhvr additive="base">
                                        <p:cTn id="3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5061E-066E-4B53-9AB5-4349893C576F}"/>
              </a:ext>
            </a:extLst>
          </p:cNvPr>
          <p:cNvSpPr>
            <a:spLocks noGrp="1"/>
          </p:cNvSpPr>
          <p:nvPr>
            <p:ph type="title"/>
          </p:nvPr>
        </p:nvSpPr>
        <p:spPr/>
        <p:txBody>
          <a:bodyPr/>
          <a:lstStyle/>
          <a:p>
            <a:r>
              <a:rPr lang="de-DE" b="1" dirty="0"/>
              <a:t>Bildschirm Freigabe</a:t>
            </a:r>
          </a:p>
        </p:txBody>
      </p:sp>
      <p:pic>
        <p:nvPicPr>
          <p:cNvPr id="5" name="Inhaltsplatzhalter 4">
            <a:extLst>
              <a:ext uri="{FF2B5EF4-FFF2-40B4-BE49-F238E27FC236}">
                <a16:creationId xmlns:a16="http://schemas.microsoft.com/office/drawing/2014/main" id="{FB85F3E2-889D-4C34-A930-5A90AB5B4647}"/>
              </a:ext>
            </a:extLst>
          </p:cNvPr>
          <p:cNvPicPr>
            <a:picLocks noGrp="1" noChangeAspect="1"/>
          </p:cNvPicPr>
          <p:nvPr>
            <p:ph idx="1"/>
          </p:nvPr>
        </p:nvPicPr>
        <p:blipFill>
          <a:blip r:embed="rId2"/>
          <a:stretch>
            <a:fillRect/>
          </a:stretch>
        </p:blipFill>
        <p:spPr>
          <a:xfrm>
            <a:off x="1134088" y="1570562"/>
            <a:ext cx="9274455" cy="4385288"/>
          </a:xfrm>
        </p:spPr>
      </p:pic>
      <p:sp>
        <p:nvSpPr>
          <p:cNvPr id="6" name="Textfeld 5">
            <a:extLst>
              <a:ext uri="{FF2B5EF4-FFF2-40B4-BE49-F238E27FC236}">
                <a16:creationId xmlns:a16="http://schemas.microsoft.com/office/drawing/2014/main" id="{0E464643-E262-4507-BCAA-3D894FF1FB04}"/>
              </a:ext>
            </a:extLst>
          </p:cNvPr>
          <p:cNvSpPr txBox="1"/>
          <p:nvPr/>
        </p:nvSpPr>
        <p:spPr>
          <a:xfrm>
            <a:off x="6748615" y="924231"/>
            <a:ext cx="3852295" cy="646331"/>
          </a:xfrm>
          <a:prstGeom prst="rect">
            <a:avLst/>
          </a:prstGeom>
          <a:noFill/>
        </p:spPr>
        <p:txBody>
          <a:bodyPr wrap="square" rtlCol="0">
            <a:spAutoFit/>
          </a:bodyPr>
          <a:lstStyle/>
          <a:p>
            <a:r>
              <a:rPr lang="de-DE" dirty="0"/>
              <a:t>Hier kann der Bildschirm freigegeben werden. Präsentation hochladbar.  </a:t>
            </a:r>
          </a:p>
        </p:txBody>
      </p:sp>
      <p:cxnSp>
        <p:nvCxnSpPr>
          <p:cNvPr id="8" name="Gerade Verbindung mit Pfeil 7">
            <a:extLst>
              <a:ext uri="{FF2B5EF4-FFF2-40B4-BE49-F238E27FC236}">
                <a16:creationId xmlns:a16="http://schemas.microsoft.com/office/drawing/2014/main" id="{220F2E85-9AAC-4E77-8333-AD64055E8773}"/>
              </a:ext>
            </a:extLst>
          </p:cNvPr>
          <p:cNvCxnSpPr>
            <a:cxnSpLocks/>
          </p:cNvCxnSpPr>
          <p:nvPr/>
        </p:nvCxnSpPr>
        <p:spPr>
          <a:xfrm flipH="1">
            <a:off x="5683046" y="1847561"/>
            <a:ext cx="1361364" cy="32062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DC47E14-12DA-4467-8820-3D922CEE1FC3}"/>
              </a:ext>
            </a:extLst>
          </p:cNvPr>
          <p:cNvSpPr txBox="1"/>
          <p:nvPr/>
        </p:nvSpPr>
        <p:spPr>
          <a:xfrm>
            <a:off x="6587412" y="6232849"/>
            <a:ext cx="1884784" cy="646331"/>
          </a:xfrm>
          <a:prstGeom prst="rect">
            <a:avLst/>
          </a:prstGeom>
          <a:noFill/>
        </p:spPr>
        <p:txBody>
          <a:bodyPr wrap="square" rtlCol="0">
            <a:spAutoFit/>
          </a:bodyPr>
          <a:lstStyle/>
          <a:p>
            <a:r>
              <a:rPr lang="de-DE" dirty="0"/>
              <a:t>Chatnachrichten senden</a:t>
            </a:r>
          </a:p>
        </p:txBody>
      </p:sp>
      <p:cxnSp>
        <p:nvCxnSpPr>
          <p:cNvPr id="11" name="Gerade Verbindung mit Pfeil 10">
            <a:extLst>
              <a:ext uri="{FF2B5EF4-FFF2-40B4-BE49-F238E27FC236}">
                <a16:creationId xmlns:a16="http://schemas.microsoft.com/office/drawing/2014/main" id="{CC116909-1299-4D5C-9EB4-FECBC4457D97}"/>
              </a:ext>
            </a:extLst>
          </p:cNvPr>
          <p:cNvCxnSpPr/>
          <p:nvPr/>
        </p:nvCxnSpPr>
        <p:spPr>
          <a:xfrm flipH="1" flipV="1">
            <a:off x="6716864" y="5173907"/>
            <a:ext cx="327546" cy="1129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9396A939-A625-A441-8EC3-C6AF53DF56FA}"/>
              </a:ext>
            </a:extLst>
          </p:cNvPr>
          <p:cNvCxnSpPr>
            <a:cxnSpLocks/>
          </p:cNvCxnSpPr>
          <p:nvPr/>
        </p:nvCxnSpPr>
        <p:spPr>
          <a:xfrm flipV="1">
            <a:off x="9570474" y="2686030"/>
            <a:ext cx="0" cy="1266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81A2B50-7E61-444D-87FC-A887282E74A0}"/>
              </a:ext>
            </a:extLst>
          </p:cNvPr>
          <p:cNvCxnSpPr>
            <a:cxnSpLocks/>
          </p:cNvCxnSpPr>
          <p:nvPr/>
        </p:nvCxnSpPr>
        <p:spPr>
          <a:xfrm flipV="1">
            <a:off x="5872256" y="5201705"/>
            <a:ext cx="364662" cy="1177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6E4AD70E-71D4-1742-A52B-CC999DD06192}"/>
              </a:ext>
            </a:extLst>
          </p:cNvPr>
          <p:cNvSpPr txBox="1"/>
          <p:nvPr/>
        </p:nvSpPr>
        <p:spPr>
          <a:xfrm>
            <a:off x="5286876" y="6342602"/>
            <a:ext cx="1008424" cy="369332"/>
          </a:xfrm>
          <a:prstGeom prst="rect">
            <a:avLst/>
          </a:prstGeom>
          <a:noFill/>
        </p:spPr>
        <p:txBody>
          <a:bodyPr wrap="square" rtlCol="0">
            <a:spAutoFit/>
          </a:bodyPr>
          <a:lstStyle/>
          <a:p>
            <a:r>
              <a:rPr lang="de-DE" dirty="0"/>
              <a:t>Melden </a:t>
            </a:r>
          </a:p>
        </p:txBody>
      </p:sp>
      <p:sp>
        <p:nvSpPr>
          <p:cNvPr id="14" name="Textfeld 13">
            <a:extLst>
              <a:ext uri="{FF2B5EF4-FFF2-40B4-BE49-F238E27FC236}">
                <a16:creationId xmlns:a16="http://schemas.microsoft.com/office/drawing/2014/main" id="{E4F12ED7-9708-2E47-9502-1D271779D96E}"/>
              </a:ext>
            </a:extLst>
          </p:cNvPr>
          <p:cNvSpPr txBox="1"/>
          <p:nvPr/>
        </p:nvSpPr>
        <p:spPr>
          <a:xfrm>
            <a:off x="8999009" y="4072339"/>
            <a:ext cx="1884784" cy="646331"/>
          </a:xfrm>
          <a:prstGeom prst="rect">
            <a:avLst/>
          </a:prstGeom>
          <a:noFill/>
        </p:spPr>
        <p:txBody>
          <a:bodyPr wrap="square" rtlCol="0">
            <a:spAutoFit/>
          </a:bodyPr>
          <a:lstStyle/>
          <a:p>
            <a:r>
              <a:rPr lang="de-DE" dirty="0"/>
              <a:t>Teilnehmer hinzufügen </a:t>
            </a:r>
          </a:p>
        </p:txBody>
      </p:sp>
      <p:cxnSp>
        <p:nvCxnSpPr>
          <p:cNvPr id="15" name="Gerade Verbindung mit Pfeil 14">
            <a:extLst>
              <a:ext uri="{FF2B5EF4-FFF2-40B4-BE49-F238E27FC236}">
                <a16:creationId xmlns:a16="http://schemas.microsoft.com/office/drawing/2014/main" id="{245A27C4-09E6-BA41-8970-D6AE7EACBDEC}"/>
              </a:ext>
            </a:extLst>
          </p:cNvPr>
          <p:cNvCxnSpPr>
            <a:cxnSpLocks/>
          </p:cNvCxnSpPr>
          <p:nvPr/>
        </p:nvCxnSpPr>
        <p:spPr>
          <a:xfrm flipV="1">
            <a:off x="5075354" y="5256490"/>
            <a:ext cx="284072" cy="837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40369DA-B51A-E24F-921A-F1CBBDF8B9FA}"/>
              </a:ext>
            </a:extLst>
          </p:cNvPr>
          <p:cNvSpPr txBox="1"/>
          <p:nvPr/>
        </p:nvSpPr>
        <p:spPr>
          <a:xfrm>
            <a:off x="3837219" y="5955850"/>
            <a:ext cx="1292806" cy="923330"/>
          </a:xfrm>
          <a:prstGeom prst="rect">
            <a:avLst/>
          </a:prstGeom>
          <a:noFill/>
        </p:spPr>
        <p:txBody>
          <a:bodyPr wrap="square" rtlCol="0">
            <a:spAutoFit/>
          </a:bodyPr>
          <a:lstStyle/>
          <a:p>
            <a:r>
              <a:rPr lang="de-DE" dirty="0"/>
              <a:t>Kamera / Mirko an- + ausschalten</a:t>
            </a:r>
          </a:p>
        </p:txBody>
      </p:sp>
      <p:cxnSp>
        <p:nvCxnSpPr>
          <p:cNvPr id="17" name="Gerade Verbindung mit Pfeil 16">
            <a:extLst>
              <a:ext uri="{FF2B5EF4-FFF2-40B4-BE49-F238E27FC236}">
                <a16:creationId xmlns:a16="http://schemas.microsoft.com/office/drawing/2014/main" id="{2D8F474F-0812-CD48-9B87-58558656BB6B}"/>
              </a:ext>
            </a:extLst>
          </p:cNvPr>
          <p:cNvCxnSpPr>
            <a:cxnSpLocks/>
          </p:cNvCxnSpPr>
          <p:nvPr/>
        </p:nvCxnSpPr>
        <p:spPr>
          <a:xfrm flipV="1">
            <a:off x="4305993" y="5221799"/>
            <a:ext cx="688771" cy="872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king from home">
            <a:extLst>
              <a:ext uri="{FF2B5EF4-FFF2-40B4-BE49-F238E27FC236}">
                <a16:creationId xmlns:a16="http://schemas.microsoft.com/office/drawing/2014/main" id="{F49DBC90-F2A2-485C-966D-33EB9B4896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6" r="-1" b="8076"/>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84F6560-3B37-4BEC-9B2B-7B232785FB9F}"/>
              </a:ext>
            </a:extLst>
          </p:cNvPr>
          <p:cNvSpPr>
            <a:spLocks noGrp="1"/>
          </p:cNvSpPr>
          <p:nvPr>
            <p:ph type="title"/>
          </p:nvPr>
        </p:nvSpPr>
        <p:spPr>
          <a:xfrm>
            <a:off x="832544" y="1495587"/>
            <a:ext cx="4023360" cy="3204134"/>
          </a:xfrm>
        </p:spPr>
        <p:txBody>
          <a:bodyPr vert="horz" lIns="91440" tIns="45720" rIns="91440" bIns="45720" rtlCol="0" anchor="b">
            <a:normAutofit fontScale="90000"/>
          </a:bodyPr>
          <a:lstStyle/>
          <a:p>
            <a:r>
              <a:rPr lang="en-US" sz="4800" dirty="0"/>
              <a:t>Wie lade ich </a:t>
            </a:r>
            <a:r>
              <a:rPr lang="en-US" sz="4800" b="1" dirty="0" err="1"/>
              <a:t>Dateien</a:t>
            </a:r>
            <a:r>
              <a:rPr lang="en-US" sz="4800" b="1" dirty="0"/>
              <a:t> der Lehrer </a:t>
            </a:r>
            <a:r>
              <a:rPr lang="en-US" sz="4800" dirty="0" err="1"/>
              <a:t>herunter</a:t>
            </a:r>
            <a:r>
              <a:rPr lang="en-US" sz="4800" dirty="0"/>
              <a:t>?</a:t>
            </a:r>
            <a:br>
              <a:rPr lang="en-US" sz="4800" dirty="0"/>
            </a:br>
            <a:endParaRPr lang="en-US" sz="4800" dirty="0"/>
          </a:p>
        </p:txBody>
      </p:sp>
    </p:spTree>
    <p:extLst>
      <p:ext uri="{BB962C8B-B14F-4D97-AF65-F5344CB8AC3E}">
        <p14:creationId xmlns:p14="http://schemas.microsoft.com/office/powerpoint/2010/main" val="24610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64873-52E8-454F-B7BC-4C6F6B7A46E3}"/>
              </a:ext>
            </a:extLst>
          </p:cNvPr>
          <p:cNvSpPr>
            <a:spLocks noGrp="1"/>
          </p:cNvSpPr>
          <p:nvPr>
            <p:ph type="title"/>
          </p:nvPr>
        </p:nvSpPr>
        <p:spPr/>
        <p:txBody>
          <a:bodyPr>
            <a:normAutofit/>
          </a:bodyPr>
          <a:lstStyle/>
          <a:p>
            <a:r>
              <a:rPr lang="de-DE" sz="1600" dirty="0"/>
              <a:t>1. In der linken Leiste „Teams“ anklicken. </a:t>
            </a:r>
            <a:br>
              <a:rPr lang="de-DE" sz="1600" dirty="0"/>
            </a:br>
            <a:r>
              <a:rPr lang="de-DE" sz="1600" dirty="0"/>
              <a:t>2. Die gewünschte Teamgruppe auswählen (z.B. 10fs).</a:t>
            </a:r>
            <a:br>
              <a:rPr lang="de-DE" sz="1600" dirty="0"/>
            </a:br>
            <a:r>
              <a:rPr lang="de-DE" sz="1600" dirty="0"/>
              <a:t>3. In oberen Leiste „Dateien“ anklicken</a:t>
            </a:r>
            <a:br>
              <a:rPr lang="de-DE" sz="1600" dirty="0"/>
            </a:br>
            <a:r>
              <a:rPr lang="de-DE" sz="1600" dirty="0"/>
              <a:t>4. Den Ordner „Kursmaterialien“ anklicken </a:t>
            </a:r>
            <a:br>
              <a:rPr lang="de-DE" sz="1600" dirty="0"/>
            </a:br>
            <a:r>
              <a:rPr lang="de-DE" sz="1600" dirty="0"/>
              <a:t>5. Es öffnet sich eine Liste mit den Dateien, diese zum Öffnen anklicken.  </a:t>
            </a:r>
          </a:p>
        </p:txBody>
      </p:sp>
      <p:sp>
        <p:nvSpPr>
          <p:cNvPr id="3" name="Inhaltsplatzhalter 2">
            <a:extLst>
              <a:ext uri="{FF2B5EF4-FFF2-40B4-BE49-F238E27FC236}">
                <a16:creationId xmlns:a16="http://schemas.microsoft.com/office/drawing/2014/main" id="{D7DC9D8A-975B-4353-A01C-5FE78526C26F}"/>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F42D2BE5-0BC0-493A-BE90-9B40159C30AF}"/>
              </a:ext>
            </a:extLst>
          </p:cNvPr>
          <p:cNvPicPr>
            <a:picLocks noChangeAspect="1"/>
          </p:cNvPicPr>
          <p:nvPr/>
        </p:nvPicPr>
        <p:blipFill>
          <a:blip r:embed="rId2"/>
          <a:stretch>
            <a:fillRect/>
          </a:stretch>
        </p:blipFill>
        <p:spPr>
          <a:xfrm>
            <a:off x="0" y="1551115"/>
            <a:ext cx="12192000" cy="5935837"/>
          </a:xfrm>
          <a:prstGeom prst="rect">
            <a:avLst/>
          </a:prstGeom>
        </p:spPr>
      </p:pic>
      <p:sp>
        <p:nvSpPr>
          <p:cNvPr id="6" name="Pfeil: nach rechts 5">
            <a:extLst>
              <a:ext uri="{FF2B5EF4-FFF2-40B4-BE49-F238E27FC236}">
                <a16:creationId xmlns:a16="http://schemas.microsoft.com/office/drawing/2014/main" id="{5ABADEF3-0F3D-45BF-9D58-716D6EAE0CAB}"/>
              </a:ext>
            </a:extLst>
          </p:cNvPr>
          <p:cNvSpPr/>
          <p:nvPr/>
        </p:nvSpPr>
        <p:spPr>
          <a:xfrm rot="13101523">
            <a:off x="125109" y="3638307"/>
            <a:ext cx="1426184" cy="283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Pfeil: nach rechts 6">
            <a:extLst>
              <a:ext uri="{FF2B5EF4-FFF2-40B4-BE49-F238E27FC236}">
                <a16:creationId xmlns:a16="http://schemas.microsoft.com/office/drawing/2014/main" id="{2FD73EFF-FF84-4D88-9F4E-8A6D00E14418}"/>
              </a:ext>
            </a:extLst>
          </p:cNvPr>
          <p:cNvSpPr/>
          <p:nvPr/>
        </p:nvSpPr>
        <p:spPr>
          <a:xfrm rot="8943973">
            <a:off x="5640636" y="1801789"/>
            <a:ext cx="1031976" cy="2048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5">
            <a:extLst>
              <a:ext uri="{FF2B5EF4-FFF2-40B4-BE49-F238E27FC236}">
                <a16:creationId xmlns:a16="http://schemas.microsoft.com/office/drawing/2014/main" id="{7A719133-439D-6446-BA91-23391DDFA5B6}"/>
              </a:ext>
            </a:extLst>
          </p:cNvPr>
          <p:cNvSpPr/>
          <p:nvPr/>
        </p:nvSpPr>
        <p:spPr>
          <a:xfrm rot="13101523">
            <a:off x="4735873" y="4191870"/>
            <a:ext cx="1426184" cy="283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2665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48D0D-21D1-4748-9248-ABF6F92404D5}"/>
              </a:ext>
            </a:extLst>
          </p:cNvPr>
          <p:cNvSpPr>
            <a:spLocks noGrp="1"/>
          </p:cNvSpPr>
          <p:nvPr>
            <p:ph type="title"/>
          </p:nvPr>
        </p:nvSpPr>
        <p:spPr/>
        <p:txBody>
          <a:bodyPr/>
          <a:lstStyle/>
          <a:p>
            <a:pPr algn="ctr"/>
            <a:r>
              <a:rPr lang="de-DE" b="1" dirty="0"/>
              <a:t>Öffnen von </a:t>
            </a:r>
            <a:r>
              <a:rPr lang="de-DE" b="1" dirty="0" err="1"/>
              <a:t>office</a:t>
            </a:r>
            <a:r>
              <a:rPr lang="de-DE" b="1" dirty="0"/>
              <a:t> 365 </a:t>
            </a:r>
          </a:p>
        </p:txBody>
      </p:sp>
      <p:pic>
        <p:nvPicPr>
          <p:cNvPr id="4" name="Inhaltsplatzhalter 3">
            <a:extLst>
              <a:ext uri="{FF2B5EF4-FFF2-40B4-BE49-F238E27FC236}">
                <a16:creationId xmlns:a16="http://schemas.microsoft.com/office/drawing/2014/main" id="{74A3C723-83F3-41B8-8CD5-87CF34B9CB43}"/>
              </a:ext>
            </a:extLst>
          </p:cNvPr>
          <p:cNvPicPr>
            <a:picLocks noGrp="1" noChangeAspect="1"/>
          </p:cNvPicPr>
          <p:nvPr>
            <p:ph idx="1"/>
          </p:nvPr>
        </p:nvPicPr>
        <p:blipFill rotWithShape="1">
          <a:blip r:embed="rId2"/>
          <a:srcRect t="2536"/>
          <a:stretch/>
        </p:blipFill>
        <p:spPr>
          <a:xfrm>
            <a:off x="838200" y="1381124"/>
            <a:ext cx="11029950" cy="5476876"/>
          </a:xfrm>
          <a:prstGeom prst="rect">
            <a:avLst/>
          </a:prstGeom>
        </p:spPr>
      </p:pic>
      <p:sp>
        <p:nvSpPr>
          <p:cNvPr id="3" name="Textfeld 2">
            <a:extLst>
              <a:ext uri="{FF2B5EF4-FFF2-40B4-BE49-F238E27FC236}">
                <a16:creationId xmlns:a16="http://schemas.microsoft.com/office/drawing/2014/main" id="{2FB8F8EF-4792-4B8B-97F0-F5D46485818B}"/>
              </a:ext>
            </a:extLst>
          </p:cNvPr>
          <p:cNvSpPr txBox="1"/>
          <p:nvPr/>
        </p:nvSpPr>
        <p:spPr>
          <a:xfrm>
            <a:off x="5378791" y="2217578"/>
            <a:ext cx="4573591" cy="1200329"/>
          </a:xfrm>
          <a:prstGeom prst="rect">
            <a:avLst/>
          </a:prstGeom>
          <a:noFill/>
        </p:spPr>
        <p:txBody>
          <a:bodyPr wrap="square" rtlCol="0">
            <a:spAutoFit/>
          </a:bodyPr>
          <a:lstStyle/>
          <a:p>
            <a:r>
              <a:rPr lang="de-DE" sz="2400" b="1" dirty="0">
                <a:solidFill>
                  <a:srgbClr val="FF0000"/>
                </a:solidFill>
              </a:rPr>
              <a:t>Gib im Browser „www.office365.com“ ein!</a:t>
            </a:r>
          </a:p>
          <a:p>
            <a:r>
              <a:rPr lang="de-DE" sz="2400" b="1" dirty="0">
                <a:solidFill>
                  <a:srgbClr val="FF0000"/>
                </a:solidFill>
              </a:rPr>
              <a:t>Oder öffne die Teams App.</a:t>
            </a:r>
          </a:p>
        </p:txBody>
      </p:sp>
      <p:sp>
        <p:nvSpPr>
          <p:cNvPr id="5" name="Pfeil: nach rechts 8">
            <a:extLst>
              <a:ext uri="{FF2B5EF4-FFF2-40B4-BE49-F238E27FC236}">
                <a16:creationId xmlns:a16="http://schemas.microsoft.com/office/drawing/2014/main" id="{4FDED69C-C430-8446-B37E-1506AEE48137}"/>
              </a:ext>
            </a:extLst>
          </p:cNvPr>
          <p:cNvSpPr/>
          <p:nvPr/>
        </p:nvSpPr>
        <p:spPr>
          <a:xfrm rot="12346180">
            <a:off x="4106514" y="1690713"/>
            <a:ext cx="1515855" cy="400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06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king from home">
            <a:extLst>
              <a:ext uri="{FF2B5EF4-FFF2-40B4-BE49-F238E27FC236}">
                <a16:creationId xmlns:a16="http://schemas.microsoft.com/office/drawing/2014/main" id="{F49DBC90-F2A2-485C-966D-33EB9B4896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6" r="-1" b="8076"/>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84F6560-3B37-4BEC-9B2B-7B232785FB9F}"/>
              </a:ext>
            </a:extLst>
          </p:cNvPr>
          <p:cNvSpPr>
            <a:spLocks noGrp="1"/>
          </p:cNvSpPr>
          <p:nvPr>
            <p:ph type="title"/>
          </p:nvPr>
        </p:nvSpPr>
        <p:spPr>
          <a:xfrm>
            <a:off x="832544" y="1495587"/>
            <a:ext cx="4023360" cy="3204134"/>
          </a:xfrm>
        </p:spPr>
        <p:txBody>
          <a:bodyPr vert="horz" lIns="91440" tIns="45720" rIns="91440" bIns="45720" rtlCol="0" anchor="b">
            <a:normAutofit/>
          </a:bodyPr>
          <a:lstStyle/>
          <a:p>
            <a:r>
              <a:rPr lang="en-US" sz="4800" dirty="0"/>
              <a:t>Wie lade ich </a:t>
            </a:r>
            <a:r>
              <a:rPr lang="en-US" sz="4800" b="1" dirty="0" err="1"/>
              <a:t>eigene</a:t>
            </a:r>
            <a:r>
              <a:rPr lang="en-US" sz="4800" b="1" dirty="0"/>
              <a:t> </a:t>
            </a:r>
            <a:r>
              <a:rPr lang="en-US" sz="4800" b="1" dirty="0" err="1"/>
              <a:t>Dateien</a:t>
            </a:r>
            <a:r>
              <a:rPr lang="en-US" sz="4800" b="1" dirty="0"/>
              <a:t> </a:t>
            </a:r>
            <a:r>
              <a:rPr lang="en-US" sz="4800" dirty="0" err="1"/>
              <a:t>hoch</a:t>
            </a:r>
            <a:r>
              <a:rPr lang="en-US" sz="4800" dirty="0"/>
              <a:t>?</a:t>
            </a:r>
            <a:br>
              <a:rPr lang="en-US" sz="4800" dirty="0"/>
            </a:br>
            <a:endParaRPr lang="en-US" sz="4800" dirty="0"/>
          </a:p>
        </p:txBody>
      </p:sp>
    </p:spTree>
    <p:extLst>
      <p:ext uri="{BB962C8B-B14F-4D97-AF65-F5344CB8AC3E}">
        <p14:creationId xmlns:p14="http://schemas.microsoft.com/office/powerpoint/2010/main" val="16735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D55B9-877D-429E-BD49-076D2ADF5A82}"/>
              </a:ext>
            </a:extLst>
          </p:cNvPr>
          <p:cNvSpPr>
            <a:spLocks noGrp="1"/>
          </p:cNvSpPr>
          <p:nvPr>
            <p:ph type="title"/>
          </p:nvPr>
        </p:nvSpPr>
        <p:spPr>
          <a:xfrm>
            <a:off x="838200" y="32759"/>
            <a:ext cx="10515600" cy="1657929"/>
          </a:xfrm>
        </p:spPr>
        <p:txBody>
          <a:bodyPr>
            <a:normAutofit/>
          </a:bodyPr>
          <a:lstStyle/>
          <a:p>
            <a:r>
              <a:rPr lang="de-DE" sz="2000" b="1" dirty="0"/>
              <a:t>1. Linke Leiste  unter „Teams“ oder unter „alle Teams“ das gewünschte Team auswählen (z.B. 10 </a:t>
            </a:r>
            <a:r>
              <a:rPr lang="de-DE" sz="2000" b="1" dirty="0" err="1"/>
              <a:t>fs</a:t>
            </a:r>
            <a:r>
              <a:rPr lang="de-DE" sz="2000" b="1" dirty="0"/>
              <a:t>)</a:t>
            </a:r>
            <a:br>
              <a:rPr lang="de-DE" sz="2000" b="1" dirty="0"/>
            </a:br>
            <a:r>
              <a:rPr lang="de-DE" sz="2000" b="1" dirty="0"/>
              <a:t>2. Obere Leiste „Dateien“ anklicken </a:t>
            </a:r>
            <a:br>
              <a:rPr lang="de-DE" sz="2000" b="1" dirty="0"/>
            </a:br>
            <a:r>
              <a:rPr lang="de-DE" sz="2000" b="1" dirty="0"/>
              <a:t>3.  “Kursmaterialien hochladen“  anklicken</a:t>
            </a:r>
            <a:br>
              <a:rPr lang="de-DE" sz="2000" b="1" dirty="0"/>
            </a:br>
            <a:r>
              <a:rPr lang="de-DE" sz="1400" dirty="0"/>
              <a:t> </a:t>
            </a:r>
          </a:p>
        </p:txBody>
      </p:sp>
      <p:sp>
        <p:nvSpPr>
          <p:cNvPr id="3" name="Inhaltsplatzhalter 2">
            <a:extLst>
              <a:ext uri="{FF2B5EF4-FFF2-40B4-BE49-F238E27FC236}">
                <a16:creationId xmlns:a16="http://schemas.microsoft.com/office/drawing/2014/main" id="{2DF5DDB8-8928-4D05-8B60-E9A29AD53C07}"/>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3CEC64F6-BFCB-47DF-90D2-4B8F87A81ED0}"/>
              </a:ext>
            </a:extLst>
          </p:cNvPr>
          <p:cNvPicPr>
            <a:picLocks noChangeAspect="1"/>
          </p:cNvPicPr>
          <p:nvPr/>
        </p:nvPicPr>
        <p:blipFill>
          <a:blip r:embed="rId3"/>
          <a:stretch>
            <a:fillRect/>
          </a:stretch>
        </p:blipFill>
        <p:spPr>
          <a:xfrm>
            <a:off x="0" y="1160774"/>
            <a:ext cx="12192000" cy="6315075"/>
          </a:xfrm>
          <a:prstGeom prst="rect">
            <a:avLst/>
          </a:prstGeom>
        </p:spPr>
      </p:pic>
      <p:sp>
        <p:nvSpPr>
          <p:cNvPr id="9" name="Pfeil: nach rechts 8">
            <a:extLst>
              <a:ext uri="{FF2B5EF4-FFF2-40B4-BE49-F238E27FC236}">
                <a16:creationId xmlns:a16="http://schemas.microsoft.com/office/drawing/2014/main" id="{8A196FD3-0337-478A-A437-86BDC087B96D}"/>
              </a:ext>
            </a:extLst>
          </p:cNvPr>
          <p:cNvSpPr/>
          <p:nvPr/>
        </p:nvSpPr>
        <p:spPr>
          <a:xfrm rot="2491104">
            <a:off x="3559002" y="2694315"/>
            <a:ext cx="2164703" cy="8210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Pfeil: nach rechts 8">
            <a:extLst>
              <a:ext uri="{FF2B5EF4-FFF2-40B4-BE49-F238E27FC236}">
                <a16:creationId xmlns:a16="http://schemas.microsoft.com/office/drawing/2014/main" id="{608502ED-045B-A74C-8456-AEE1BB010BD6}"/>
              </a:ext>
            </a:extLst>
          </p:cNvPr>
          <p:cNvSpPr/>
          <p:nvPr/>
        </p:nvSpPr>
        <p:spPr>
          <a:xfrm rot="12937868">
            <a:off x="175483" y="3227861"/>
            <a:ext cx="1342466" cy="421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Pfeil: nach rechts 8">
            <a:extLst>
              <a:ext uri="{FF2B5EF4-FFF2-40B4-BE49-F238E27FC236}">
                <a16:creationId xmlns:a16="http://schemas.microsoft.com/office/drawing/2014/main" id="{FC589C6C-6123-E64C-AC90-51CC35C1F5D5}"/>
              </a:ext>
            </a:extLst>
          </p:cNvPr>
          <p:cNvSpPr/>
          <p:nvPr/>
        </p:nvSpPr>
        <p:spPr>
          <a:xfrm rot="8870365">
            <a:off x="5338072" y="1316908"/>
            <a:ext cx="1515855" cy="2434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762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AD0E6-372F-8340-AC44-2572CBC2A27C}"/>
              </a:ext>
            </a:extLst>
          </p:cNvPr>
          <p:cNvSpPr>
            <a:spLocks noGrp="1"/>
          </p:cNvSpPr>
          <p:nvPr>
            <p:ph type="title"/>
          </p:nvPr>
        </p:nvSpPr>
        <p:spPr>
          <a:xfrm>
            <a:off x="838200" y="365126"/>
            <a:ext cx="10515600" cy="946840"/>
          </a:xfrm>
        </p:spPr>
        <p:txBody>
          <a:bodyPr>
            <a:normAutofit/>
          </a:bodyPr>
          <a:lstStyle/>
          <a:p>
            <a:r>
              <a:rPr lang="de-DE" sz="2000" b="1" dirty="0"/>
              <a:t>4. In der zweiten Leiste auf „Hochladen“ klicken.</a:t>
            </a:r>
            <a:br>
              <a:rPr lang="de-DE" sz="2000" b="1" dirty="0"/>
            </a:br>
            <a:r>
              <a:rPr lang="de-DE" sz="2000" b="1" dirty="0"/>
              <a:t>5. „Dateien“ anklicken</a:t>
            </a:r>
            <a:br>
              <a:rPr lang="de-DE" sz="2000" b="1" dirty="0"/>
            </a:br>
            <a:r>
              <a:rPr lang="de-DE" sz="2000" b="1" dirty="0"/>
              <a:t>6. eigene gewünschte Datei anklicken und „öffnen“ </a:t>
            </a:r>
          </a:p>
        </p:txBody>
      </p:sp>
      <p:pic>
        <p:nvPicPr>
          <p:cNvPr id="5" name="Inhaltsplatzhalter 4" descr="Ein Bild, das Screenshot enthält.&#10;&#10;Automatisch generierte Beschreibung">
            <a:extLst>
              <a:ext uri="{FF2B5EF4-FFF2-40B4-BE49-F238E27FC236}">
                <a16:creationId xmlns:a16="http://schemas.microsoft.com/office/drawing/2014/main" id="{77BE4E4B-F01F-7B47-9BDD-476D88161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18850"/>
            <a:ext cx="9767367" cy="5539150"/>
          </a:xfrm>
        </p:spPr>
      </p:pic>
      <p:sp>
        <p:nvSpPr>
          <p:cNvPr id="6" name="Pfeil: nach rechts 8">
            <a:extLst>
              <a:ext uri="{FF2B5EF4-FFF2-40B4-BE49-F238E27FC236}">
                <a16:creationId xmlns:a16="http://schemas.microsoft.com/office/drawing/2014/main" id="{3F56C07C-D8AD-B340-8302-6B0C696D009B}"/>
              </a:ext>
            </a:extLst>
          </p:cNvPr>
          <p:cNvSpPr/>
          <p:nvPr/>
        </p:nvSpPr>
        <p:spPr>
          <a:xfrm rot="8870365">
            <a:off x="4631660" y="2075453"/>
            <a:ext cx="1515855" cy="2434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171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Bildvorschau">
            <a:extLst>
              <a:ext uri="{FF2B5EF4-FFF2-40B4-BE49-F238E27FC236}">
                <a16:creationId xmlns:a16="http://schemas.microsoft.com/office/drawing/2014/main" id="{03C5C212-CBDA-4FFE-9590-207C1D0148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8491" y="543209"/>
            <a:ext cx="4237166" cy="564955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26DECC06-E2EF-4C7E-9FCC-C78DC550AF82}"/>
              </a:ext>
            </a:extLst>
          </p:cNvPr>
          <p:cNvSpPr txBox="1"/>
          <p:nvPr/>
        </p:nvSpPr>
        <p:spPr>
          <a:xfrm>
            <a:off x="8408023" y="1200326"/>
            <a:ext cx="2735350" cy="923330"/>
          </a:xfrm>
          <a:prstGeom prst="rect">
            <a:avLst/>
          </a:prstGeom>
          <a:solidFill>
            <a:schemeClr val="bg1"/>
          </a:solidFill>
        </p:spPr>
        <p:txBody>
          <a:bodyPr wrap="square" rtlCol="0">
            <a:spAutoFit/>
          </a:bodyPr>
          <a:lstStyle/>
          <a:p>
            <a:r>
              <a:rPr lang="de-DE" dirty="0"/>
              <a:t>Du tippst auf diese Schaltfläche, wenn du Dateien hochladen willst.</a:t>
            </a:r>
          </a:p>
        </p:txBody>
      </p:sp>
      <p:cxnSp>
        <p:nvCxnSpPr>
          <p:cNvPr id="8" name="Gerade Verbindung mit Pfeil 7">
            <a:extLst>
              <a:ext uri="{FF2B5EF4-FFF2-40B4-BE49-F238E27FC236}">
                <a16:creationId xmlns:a16="http://schemas.microsoft.com/office/drawing/2014/main" id="{7CB8D8A2-B21C-4B62-B12D-9AD0BCB5D18F}"/>
              </a:ext>
            </a:extLst>
          </p:cNvPr>
          <p:cNvCxnSpPr>
            <a:cxnSpLocks/>
          </p:cNvCxnSpPr>
          <p:nvPr/>
        </p:nvCxnSpPr>
        <p:spPr>
          <a:xfrm flipH="1">
            <a:off x="6591444" y="2123656"/>
            <a:ext cx="2050142" cy="35340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6D82B72D-3A3F-4A43-A7EB-4FDF741AB59B}"/>
              </a:ext>
            </a:extLst>
          </p:cNvPr>
          <p:cNvSpPr txBox="1"/>
          <p:nvPr/>
        </p:nvSpPr>
        <p:spPr>
          <a:xfrm>
            <a:off x="234322" y="2629323"/>
            <a:ext cx="2316480" cy="1477328"/>
          </a:xfrm>
          <a:prstGeom prst="rect">
            <a:avLst/>
          </a:prstGeom>
          <a:solidFill>
            <a:srgbClr val="FF0000"/>
          </a:solidFill>
        </p:spPr>
        <p:txBody>
          <a:bodyPr wrap="square" rtlCol="0">
            <a:spAutoFit/>
          </a:bodyPr>
          <a:lstStyle/>
          <a:p>
            <a:r>
              <a:rPr lang="de-DE" b="1" dirty="0">
                <a:solidFill>
                  <a:schemeClr val="bg1"/>
                </a:solidFill>
              </a:rPr>
              <a:t>ACHTUNG!</a:t>
            </a:r>
          </a:p>
          <a:p>
            <a:r>
              <a:rPr lang="de-DE" b="1" dirty="0">
                <a:solidFill>
                  <a:schemeClr val="bg1"/>
                </a:solidFill>
              </a:rPr>
              <a:t>Sei dir erst sicher, dass du dich in dem richtigen Team befindest!</a:t>
            </a:r>
          </a:p>
        </p:txBody>
      </p:sp>
      <p:cxnSp>
        <p:nvCxnSpPr>
          <p:cNvPr id="15" name="Gerade Verbindung mit Pfeil 14">
            <a:extLst>
              <a:ext uri="{FF2B5EF4-FFF2-40B4-BE49-F238E27FC236}">
                <a16:creationId xmlns:a16="http://schemas.microsoft.com/office/drawing/2014/main" id="{4DDA13A7-FB0D-4993-A186-18C762031CCC}"/>
              </a:ext>
            </a:extLst>
          </p:cNvPr>
          <p:cNvCxnSpPr>
            <a:cxnSpLocks/>
          </p:cNvCxnSpPr>
          <p:nvPr/>
        </p:nvCxnSpPr>
        <p:spPr>
          <a:xfrm>
            <a:off x="2727803" y="3673498"/>
            <a:ext cx="3196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9" name="Straight Connector 19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F2B3AA-0708-48D2-91B1-E85D8965DAE8}"/>
              </a:ext>
            </a:extLst>
          </p:cNvPr>
          <p:cNvSpPr>
            <a:spLocks noGrp="1"/>
          </p:cNvSpPr>
          <p:nvPr>
            <p:ph type="title"/>
          </p:nvPr>
        </p:nvSpPr>
        <p:spPr>
          <a:xfrm>
            <a:off x="526073" y="4918092"/>
            <a:ext cx="11139854" cy="1275164"/>
          </a:xfrm>
        </p:spPr>
        <p:txBody>
          <a:bodyPr vert="horz" lIns="91440" tIns="45720" rIns="91440" bIns="45720" rtlCol="0" anchor="b">
            <a:normAutofit fontScale="90000"/>
          </a:bodyPr>
          <a:lstStyle/>
          <a:p>
            <a:pPr algn="ctr"/>
            <a:r>
              <a:rPr lang="en-US" sz="3500" dirty="0">
                <a:solidFill>
                  <a:srgbClr val="FFFFFF"/>
                </a:solidFill>
              </a:rPr>
              <a:t>Bei </a:t>
            </a:r>
            <a:r>
              <a:rPr lang="en-US" sz="3500" dirty="0" err="1">
                <a:solidFill>
                  <a:srgbClr val="FFFFFF"/>
                </a:solidFill>
              </a:rPr>
              <a:t>Fragen</a:t>
            </a:r>
            <a:r>
              <a:rPr lang="en-US" sz="3500" dirty="0">
                <a:solidFill>
                  <a:srgbClr val="FFFFFF"/>
                </a:solidFill>
              </a:rPr>
              <a:t> </a:t>
            </a:r>
            <a:r>
              <a:rPr lang="en-US" sz="3500" dirty="0" err="1">
                <a:solidFill>
                  <a:srgbClr val="FFFFFF"/>
                </a:solidFill>
              </a:rPr>
              <a:t>könnt</a:t>
            </a:r>
            <a:r>
              <a:rPr lang="en-US" sz="3500" dirty="0">
                <a:solidFill>
                  <a:srgbClr val="FFFFFF"/>
                </a:solidFill>
              </a:rPr>
              <a:t> </a:t>
            </a:r>
            <a:r>
              <a:rPr lang="en-US" sz="3500" dirty="0" err="1">
                <a:solidFill>
                  <a:srgbClr val="FFFFFF"/>
                </a:solidFill>
              </a:rPr>
              <a:t>ihr</a:t>
            </a:r>
            <a:r>
              <a:rPr lang="en-US" sz="3500" dirty="0">
                <a:solidFill>
                  <a:srgbClr val="FFFFFF"/>
                </a:solidFill>
              </a:rPr>
              <a:t> Frau Bayburtlu </a:t>
            </a:r>
            <a:r>
              <a:rPr lang="en-US" sz="3500" dirty="0" err="1">
                <a:solidFill>
                  <a:srgbClr val="FFFFFF"/>
                </a:solidFill>
              </a:rPr>
              <a:t>oder</a:t>
            </a:r>
            <a:r>
              <a:rPr lang="en-US" sz="3500" dirty="0">
                <a:solidFill>
                  <a:srgbClr val="FFFFFF"/>
                </a:solidFill>
              </a:rPr>
              <a:t> Frau </a:t>
            </a:r>
            <a:r>
              <a:rPr lang="en-US" sz="3500" dirty="0" err="1">
                <a:solidFill>
                  <a:srgbClr val="FFFFFF"/>
                </a:solidFill>
              </a:rPr>
              <a:t>Sancaktar</a:t>
            </a:r>
            <a:r>
              <a:rPr lang="en-US" sz="3500" dirty="0">
                <a:solidFill>
                  <a:srgbClr val="FFFFFF"/>
                </a:solidFill>
              </a:rPr>
              <a:t> </a:t>
            </a:r>
            <a:r>
              <a:rPr lang="en-US" sz="3500" dirty="0" err="1">
                <a:solidFill>
                  <a:srgbClr val="FFFFFF"/>
                </a:solidFill>
              </a:rPr>
              <a:t>fragen</a:t>
            </a:r>
            <a:r>
              <a:rPr lang="en-US" sz="3500" dirty="0">
                <a:solidFill>
                  <a:srgbClr val="FFFFFF"/>
                </a:solidFill>
              </a:rPr>
              <a:t>. </a:t>
            </a:r>
            <a:r>
              <a:rPr lang="en-US" sz="3500" dirty="0" err="1">
                <a:solidFill>
                  <a:srgbClr val="FFFFFF"/>
                </a:solidFill>
              </a:rPr>
              <a:t>Ihr</a:t>
            </a:r>
            <a:r>
              <a:rPr lang="en-US" sz="3500" dirty="0">
                <a:solidFill>
                  <a:srgbClr val="FFFFFF"/>
                </a:solidFill>
              </a:rPr>
              <a:t> </a:t>
            </a:r>
            <a:r>
              <a:rPr lang="en-US" sz="3500" dirty="0" err="1">
                <a:solidFill>
                  <a:srgbClr val="FFFFFF"/>
                </a:solidFill>
              </a:rPr>
              <a:t>könnt</a:t>
            </a:r>
            <a:r>
              <a:rPr lang="en-US" sz="3500" dirty="0">
                <a:solidFill>
                  <a:srgbClr val="FFFFFF"/>
                </a:solidFill>
              </a:rPr>
              <a:t> </a:t>
            </a:r>
            <a:r>
              <a:rPr lang="en-US" sz="3500" dirty="0" err="1">
                <a:solidFill>
                  <a:srgbClr val="FFFFFF"/>
                </a:solidFill>
              </a:rPr>
              <a:t>uns</a:t>
            </a:r>
            <a:r>
              <a:rPr lang="en-US" sz="3500" dirty="0">
                <a:solidFill>
                  <a:srgbClr val="FFFFFF"/>
                </a:solidFill>
              </a:rPr>
              <a:t> </a:t>
            </a:r>
            <a:r>
              <a:rPr lang="en-US" sz="3500" dirty="0" err="1">
                <a:solidFill>
                  <a:srgbClr val="FFFFFF"/>
                </a:solidFill>
              </a:rPr>
              <a:t>über</a:t>
            </a:r>
            <a:r>
              <a:rPr lang="en-US" sz="3500" dirty="0">
                <a:solidFill>
                  <a:srgbClr val="FFFFFF"/>
                </a:solidFill>
              </a:rPr>
              <a:t> Microsoft Office 365 </a:t>
            </a:r>
            <a:r>
              <a:rPr lang="en-US" sz="3500" dirty="0" err="1">
                <a:solidFill>
                  <a:srgbClr val="FFFFFF"/>
                </a:solidFill>
              </a:rPr>
              <a:t>kontaktieren</a:t>
            </a:r>
            <a:r>
              <a:rPr lang="en-US" sz="3500" dirty="0">
                <a:solidFill>
                  <a:srgbClr val="FFFFFF"/>
                </a:solidFill>
              </a:rPr>
              <a:t> </a:t>
            </a:r>
            <a:r>
              <a:rPr lang="en-US" sz="3500" dirty="0" err="1">
                <a:solidFill>
                  <a:srgbClr val="FFFFFF"/>
                </a:solidFill>
              </a:rPr>
              <a:t>oder</a:t>
            </a:r>
            <a:r>
              <a:rPr lang="en-US" sz="3500" dirty="0">
                <a:solidFill>
                  <a:srgbClr val="FFFFFF"/>
                </a:solidFill>
              </a:rPr>
              <a:t> </a:t>
            </a:r>
            <a:r>
              <a:rPr lang="en-US" sz="3500" dirty="0" err="1">
                <a:solidFill>
                  <a:srgbClr val="FFFFFF"/>
                </a:solidFill>
              </a:rPr>
              <a:t>sprecht</a:t>
            </a:r>
            <a:r>
              <a:rPr lang="en-US" sz="3500" dirty="0">
                <a:solidFill>
                  <a:srgbClr val="FFFFFF"/>
                </a:solidFill>
              </a:rPr>
              <a:t> </a:t>
            </a:r>
            <a:r>
              <a:rPr lang="en-US" sz="3500" dirty="0" err="1">
                <a:solidFill>
                  <a:srgbClr val="FFFFFF"/>
                </a:solidFill>
              </a:rPr>
              <a:t>uns</a:t>
            </a:r>
            <a:r>
              <a:rPr lang="en-US" sz="3500" dirty="0">
                <a:solidFill>
                  <a:srgbClr val="FFFFFF"/>
                </a:solidFill>
              </a:rPr>
              <a:t> </a:t>
            </a:r>
            <a:r>
              <a:rPr lang="en-US" sz="3500" dirty="0" err="1">
                <a:solidFill>
                  <a:srgbClr val="FFFFFF"/>
                </a:solidFill>
              </a:rPr>
              <a:t>doch</a:t>
            </a:r>
            <a:r>
              <a:rPr lang="en-US" sz="3500" dirty="0">
                <a:solidFill>
                  <a:srgbClr val="FFFFFF"/>
                </a:solidFill>
              </a:rPr>
              <a:t> </a:t>
            </a:r>
            <a:r>
              <a:rPr lang="en-US" sz="3500" dirty="0" err="1">
                <a:solidFill>
                  <a:srgbClr val="FFFFFF"/>
                </a:solidFill>
              </a:rPr>
              <a:t>einfach</a:t>
            </a:r>
            <a:r>
              <a:rPr lang="en-US" sz="3500" dirty="0">
                <a:solidFill>
                  <a:srgbClr val="FFFFFF"/>
                </a:solidFill>
              </a:rPr>
              <a:t> in der Schule an.</a:t>
            </a:r>
          </a:p>
        </p:txBody>
      </p:sp>
      <p:pic>
        <p:nvPicPr>
          <p:cNvPr id="4098" name="Picture 2" descr="see you soonish">
            <a:extLst>
              <a:ext uri="{FF2B5EF4-FFF2-40B4-BE49-F238E27FC236}">
                <a16:creationId xmlns:a16="http://schemas.microsoft.com/office/drawing/2014/main" id="{2EEC497E-328B-427A-8561-A78806BC7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9180" y="307731"/>
            <a:ext cx="399763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Bildvorschau">
            <a:extLst>
              <a:ext uri="{FF2B5EF4-FFF2-40B4-BE49-F238E27FC236}">
                <a16:creationId xmlns:a16="http://schemas.microsoft.com/office/drawing/2014/main" id="{FE0BB2A1-83EC-49D4-B675-E7A62840B8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5183" y="307731"/>
            <a:ext cx="399763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Connector 20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F2D5F-1D9B-4902-9DD9-4AC0E7FB384D}"/>
              </a:ext>
            </a:extLst>
          </p:cNvPr>
          <p:cNvSpPr>
            <a:spLocks noGrp="1"/>
          </p:cNvSpPr>
          <p:nvPr>
            <p:ph type="title"/>
          </p:nvPr>
        </p:nvSpPr>
        <p:spPr/>
        <p:txBody>
          <a:bodyPr>
            <a:normAutofit/>
          </a:bodyPr>
          <a:lstStyle/>
          <a:p>
            <a:pPr algn="ctr"/>
            <a:r>
              <a:rPr lang="de-DE" b="1" dirty="0"/>
              <a:t>Anmeldung </a:t>
            </a:r>
            <a:br>
              <a:rPr lang="de-DE" sz="2000" dirty="0"/>
            </a:br>
            <a:endParaRPr lang="de-DE" sz="2000" dirty="0"/>
          </a:p>
        </p:txBody>
      </p:sp>
      <p:pic>
        <p:nvPicPr>
          <p:cNvPr id="4" name="Inhaltsplatzhalter 3">
            <a:extLst>
              <a:ext uri="{FF2B5EF4-FFF2-40B4-BE49-F238E27FC236}">
                <a16:creationId xmlns:a16="http://schemas.microsoft.com/office/drawing/2014/main" id="{80F64A06-7EDE-4993-BD6E-AA380B55AE51}"/>
              </a:ext>
            </a:extLst>
          </p:cNvPr>
          <p:cNvPicPr>
            <a:picLocks noGrp="1" noChangeAspect="1"/>
          </p:cNvPicPr>
          <p:nvPr>
            <p:ph idx="1"/>
          </p:nvPr>
        </p:nvPicPr>
        <p:blipFill>
          <a:blip r:embed="rId2"/>
          <a:stretch>
            <a:fillRect/>
          </a:stretch>
        </p:blipFill>
        <p:spPr>
          <a:xfrm>
            <a:off x="838200" y="1176767"/>
            <a:ext cx="10704443" cy="5681233"/>
          </a:xfrm>
          <a:prstGeom prst="rect">
            <a:avLst/>
          </a:prstGeom>
        </p:spPr>
      </p:pic>
      <p:cxnSp>
        <p:nvCxnSpPr>
          <p:cNvPr id="8" name="Gerade Verbindung mit Pfeil 7">
            <a:extLst>
              <a:ext uri="{FF2B5EF4-FFF2-40B4-BE49-F238E27FC236}">
                <a16:creationId xmlns:a16="http://schemas.microsoft.com/office/drawing/2014/main" id="{F0550643-D254-4681-B793-F754BC509156}"/>
              </a:ext>
            </a:extLst>
          </p:cNvPr>
          <p:cNvCxnSpPr/>
          <p:nvPr/>
        </p:nvCxnSpPr>
        <p:spPr>
          <a:xfrm flipH="1">
            <a:off x="11231554" y="2050379"/>
            <a:ext cx="858416" cy="2032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203457BE-314C-4EEB-B208-E600FFD99D56}"/>
              </a:ext>
            </a:extLst>
          </p:cNvPr>
          <p:cNvCxnSpPr>
            <a:cxnSpLocks/>
          </p:cNvCxnSpPr>
          <p:nvPr/>
        </p:nvCxnSpPr>
        <p:spPr>
          <a:xfrm flipV="1">
            <a:off x="9819861" y="2872409"/>
            <a:ext cx="866667" cy="2551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CCCE67DE-86C7-5945-AB91-91B47C6BB7C2}"/>
              </a:ext>
            </a:extLst>
          </p:cNvPr>
          <p:cNvSpPr txBox="1"/>
          <p:nvPr/>
        </p:nvSpPr>
        <p:spPr>
          <a:xfrm>
            <a:off x="5988391" y="3074014"/>
            <a:ext cx="4573591" cy="830997"/>
          </a:xfrm>
          <a:prstGeom prst="rect">
            <a:avLst/>
          </a:prstGeom>
          <a:noFill/>
        </p:spPr>
        <p:txBody>
          <a:bodyPr wrap="square" rtlCol="0">
            <a:spAutoFit/>
          </a:bodyPr>
          <a:lstStyle/>
          <a:p>
            <a:r>
              <a:rPr lang="de-DE" sz="2400" b="1" dirty="0">
                <a:solidFill>
                  <a:srgbClr val="FF0000"/>
                </a:solidFill>
              </a:rPr>
              <a:t>Zum Anmelden dieses Symbol anklicken! </a:t>
            </a:r>
          </a:p>
        </p:txBody>
      </p:sp>
    </p:spTree>
    <p:extLst>
      <p:ext uri="{BB962C8B-B14F-4D97-AF65-F5344CB8AC3E}">
        <p14:creationId xmlns:p14="http://schemas.microsoft.com/office/powerpoint/2010/main" val="38177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7BB4D-D37D-46EF-972E-2F1A9EB9780E}"/>
              </a:ext>
            </a:extLst>
          </p:cNvPr>
          <p:cNvPicPr>
            <a:picLocks noChangeAspect="1"/>
          </p:cNvPicPr>
          <p:nvPr/>
        </p:nvPicPr>
        <p:blipFill rotWithShape="1">
          <a:blip r:embed="rId2">
            <a:alphaModFix/>
          </a:blip>
          <a:srcRect l="30532" r="7232" b="-1"/>
          <a:stretch/>
        </p:blipFill>
        <p:spPr>
          <a:xfrm>
            <a:off x="5797543" y="10"/>
            <a:ext cx="6394152" cy="6857990"/>
          </a:xfrm>
          <a:prstGeom prst="rect">
            <a:avLst/>
          </a:prstGeom>
        </p:spPr>
      </p:pic>
      <p:pic>
        <p:nvPicPr>
          <p:cNvPr id="21" name="Picture 2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51D6CC19-5E6A-4368-AC29-4EDAB1FAB490}"/>
              </a:ext>
            </a:extLst>
          </p:cNvPr>
          <p:cNvSpPr>
            <a:spLocks noGrp="1"/>
          </p:cNvSpPr>
          <p:nvPr>
            <p:ph type="title"/>
          </p:nvPr>
        </p:nvSpPr>
        <p:spPr>
          <a:xfrm>
            <a:off x="804998" y="798445"/>
            <a:ext cx="4803636" cy="1311664"/>
          </a:xfrm>
        </p:spPr>
        <p:txBody>
          <a:bodyPr>
            <a:normAutofit/>
          </a:bodyPr>
          <a:lstStyle/>
          <a:p>
            <a:r>
              <a:rPr lang="de-DE" b="1">
                <a:solidFill>
                  <a:srgbClr val="000000"/>
                </a:solidFill>
              </a:rPr>
              <a:t>Zugangsdaten</a:t>
            </a:r>
          </a:p>
        </p:txBody>
      </p:sp>
      <p:sp>
        <p:nvSpPr>
          <p:cNvPr id="3" name="Inhaltsplatzhalter 2">
            <a:extLst>
              <a:ext uri="{FF2B5EF4-FFF2-40B4-BE49-F238E27FC236}">
                <a16:creationId xmlns:a16="http://schemas.microsoft.com/office/drawing/2014/main" id="{798665E1-7EC3-4D50-93FA-AB4D84D102CE}"/>
              </a:ext>
            </a:extLst>
          </p:cNvPr>
          <p:cNvSpPr>
            <a:spLocks noGrp="1"/>
          </p:cNvSpPr>
          <p:nvPr>
            <p:ph idx="1"/>
          </p:nvPr>
        </p:nvSpPr>
        <p:spPr>
          <a:xfrm>
            <a:off x="736172" y="1269253"/>
            <a:ext cx="9361558" cy="3788830"/>
          </a:xfrm>
        </p:spPr>
        <p:txBody>
          <a:bodyPr anchor="ctr">
            <a:normAutofit/>
          </a:bodyPr>
          <a:lstStyle/>
          <a:p>
            <a:pPr marL="0" indent="0">
              <a:buNone/>
            </a:pPr>
            <a:r>
              <a:rPr lang="de-DE" sz="4000" b="1" dirty="0">
                <a:solidFill>
                  <a:srgbClr val="000000"/>
                </a:solidFill>
                <a:hlinkClick r:id="rId4">
                  <a:extLst>
                    <a:ext uri="{A12FA001-AC4F-418D-AE19-62706E023703}">
                      <ahyp:hlinkClr xmlns:ahyp="http://schemas.microsoft.com/office/drawing/2018/hyperlinkcolor" val="tx"/>
                    </a:ext>
                  </a:extLst>
                </a:hlinkClick>
              </a:rPr>
              <a:t>E-Mail: </a:t>
            </a:r>
          </a:p>
          <a:p>
            <a:pPr marL="0" indent="0">
              <a:buNone/>
            </a:pPr>
            <a:r>
              <a:rPr lang="de-DE" sz="4000" b="1" dirty="0" err="1">
                <a:solidFill>
                  <a:srgbClr val="FF0000"/>
                </a:solidFill>
                <a:hlinkClick r:id="rId4">
                  <a:extLst>
                    <a:ext uri="{A12FA001-AC4F-418D-AE19-62706E023703}">
                      <ahyp:hlinkClr xmlns:ahyp="http://schemas.microsoft.com/office/drawing/2018/hyperlinkcolor" val="tx"/>
                    </a:ext>
                  </a:extLst>
                </a:hlinkClick>
              </a:rPr>
              <a:t>Vorname.Nachname@fes-ratingen.schule</a:t>
            </a:r>
            <a:endParaRPr lang="de-DE" sz="4000" b="1" dirty="0">
              <a:solidFill>
                <a:srgbClr val="FF0000"/>
              </a:solidFill>
            </a:endParaRPr>
          </a:p>
          <a:p>
            <a:pPr marL="0" indent="0">
              <a:buNone/>
            </a:pPr>
            <a:r>
              <a:rPr lang="de-DE" sz="4000" b="1" dirty="0">
                <a:solidFill>
                  <a:srgbClr val="FF0000"/>
                </a:solidFill>
              </a:rPr>
              <a:t>Du bekommst dein Passwort von deiner Lehrerin oder deinem Lehrer.</a:t>
            </a:r>
          </a:p>
          <a:p>
            <a:endParaRPr lang="de-DE" sz="2000" dirty="0">
              <a:solidFill>
                <a:srgbClr val="000000"/>
              </a:solidFill>
            </a:endParaRPr>
          </a:p>
        </p:txBody>
      </p:sp>
      <p:sp>
        <p:nvSpPr>
          <p:cNvPr id="4" name="Textfeld 3">
            <a:extLst>
              <a:ext uri="{FF2B5EF4-FFF2-40B4-BE49-F238E27FC236}">
                <a16:creationId xmlns:a16="http://schemas.microsoft.com/office/drawing/2014/main" id="{926AE8C7-2053-4D41-8FE0-68AE427B54ED}"/>
              </a:ext>
            </a:extLst>
          </p:cNvPr>
          <p:cNvSpPr txBox="1"/>
          <p:nvPr/>
        </p:nvSpPr>
        <p:spPr>
          <a:xfrm>
            <a:off x="1553143" y="4665417"/>
            <a:ext cx="4542857" cy="923330"/>
          </a:xfrm>
          <a:prstGeom prst="rect">
            <a:avLst/>
          </a:prstGeom>
          <a:solidFill>
            <a:srgbClr val="FF0000"/>
          </a:solidFill>
        </p:spPr>
        <p:txBody>
          <a:bodyPr wrap="square" rtlCol="0">
            <a:spAutoFit/>
          </a:bodyPr>
          <a:lstStyle/>
          <a:p>
            <a:pPr algn="ctr"/>
            <a:r>
              <a:rPr lang="de-DE" b="1" dirty="0"/>
              <a:t>Achtung:</a:t>
            </a:r>
          </a:p>
          <a:p>
            <a:pPr algn="ctr"/>
            <a:r>
              <a:rPr lang="de-DE" b="1" dirty="0"/>
              <a:t>Notiere deine E-Mail-Adresse und dein Passwort in deinem Schulplaner!</a:t>
            </a:r>
          </a:p>
        </p:txBody>
      </p:sp>
    </p:spTree>
    <p:extLst>
      <p:ext uri="{BB962C8B-B14F-4D97-AF65-F5344CB8AC3E}">
        <p14:creationId xmlns:p14="http://schemas.microsoft.com/office/powerpoint/2010/main" val="34545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86101503-2178-4014-909D-BEC6E93463EB}"/>
              </a:ext>
            </a:extLst>
          </p:cNvPr>
          <p:cNvPicPr>
            <a:picLocks noGrp="1" noChangeAspect="1"/>
          </p:cNvPicPr>
          <p:nvPr>
            <p:ph idx="1"/>
          </p:nvPr>
        </p:nvPicPr>
        <p:blipFill>
          <a:blip r:embed="rId2"/>
          <a:stretch>
            <a:fillRect/>
          </a:stretch>
        </p:blipFill>
        <p:spPr>
          <a:xfrm>
            <a:off x="1049307" y="1234440"/>
            <a:ext cx="9754617" cy="5623560"/>
          </a:xfrm>
          <a:prstGeom prst="rect">
            <a:avLst/>
          </a:prstGeom>
        </p:spPr>
      </p:pic>
      <p:sp>
        <p:nvSpPr>
          <p:cNvPr id="3" name="Textfeld 2">
            <a:extLst>
              <a:ext uri="{FF2B5EF4-FFF2-40B4-BE49-F238E27FC236}">
                <a16:creationId xmlns:a16="http://schemas.microsoft.com/office/drawing/2014/main" id="{70BF2AB6-290B-534E-88AC-853FD5D49B3C}"/>
              </a:ext>
            </a:extLst>
          </p:cNvPr>
          <p:cNvSpPr txBox="1"/>
          <p:nvPr/>
        </p:nvSpPr>
        <p:spPr>
          <a:xfrm>
            <a:off x="1049307" y="318052"/>
            <a:ext cx="9754617" cy="923330"/>
          </a:xfrm>
          <a:prstGeom prst="rect">
            <a:avLst/>
          </a:prstGeom>
          <a:noFill/>
        </p:spPr>
        <p:txBody>
          <a:bodyPr wrap="square" rtlCol="0">
            <a:spAutoFit/>
          </a:bodyPr>
          <a:lstStyle/>
          <a:p>
            <a:pPr marL="342900" indent="-342900">
              <a:buAutoNum type="arabicPeriod"/>
            </a:pPr>
            <a:r>
              <a:rPr lang="de-DE" dirty="0"/>
              <a:t>Deine </a:t>
            </a:r>
            <a:r>
              <a:rPr lang="de-DE" b="1" dirty="0"/>
              <a:t>email-Adresse eingeben </a:t>
            </a:r>
            <a:r>
              <a:rPr lang="de-DE" dirty="0"/>
              <a:t>und „weiter“ anklicken. </a:t>
            </a:r>
          </a:p>
          <a:p>
            <a:r>
              <a:rPr lang="de-DE" dirty="0"/>
              <a:t>Eine neue Maske erscheint, in der du nach deinem Passwort gefragt wirst.  </a:t>
            </a:r>
          </a:p>
          <a:p>
            <a:r>
              <a:rPr lang="de-DE" dirty="0"/>
              <a:t>2. Dein </a:t>
            </a:r>
            <a:r>
              <a:rPr lang="de-DE" b="1" dirty="0"/>
              <a:t>Passwort eingeben </a:t>
            </a:r>
            <a:r>
              <a:rPr lang="de-DE" dirty="0"/>
              <a:t>und „weiter“ anklicken   </a:t>
            </a:r>
          </a:p>
        </p:txBody>
      </p:sp>
    </p:spTree>
    <p:extLst>
      <p:ext uri="{BB962C8B-B14F-4D97-AF65-F5344CB8AC3E}">
        <p14:creationId xmlns:p14="http://schemas.microsoft.com/office/powerpoint/2010/main" val="141970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nhaltsplatzhalter 3">
            <a:extLst>
              <a:ext uri="{FF2B5EF4-FFF2-40B4-BE49-F238E27FC236}">
                <a16:creationId xmlns:a16="http://schemas.microsoft.com/office/drawing/2014/main" id="{61283447-AF85-4BC8-A310-8552F40A173C}"/>
              </a:ext>
            </a:extLst>
          </p:cNvPr>
          <p:cNvPicPr>
            <a:picLocks noGrp="1" noChangeAspect="1"/>
          </p:cNvPicPr>
          <p:nvPr>
            <p:ph idx="1"/>
          </p:nvPr>
        </p:nvPicPr>
        <p:blipFill rotWithShape="1">
          <a:blip r:embed="rId2"/>
          <a:srcRect t="2110" r="1" b="9921"/>
          <a:stretch/>
        </p:blipFill>
        <p:spPr>
          <a:xfrm>
            <a:off x="533135" y="1274008"/>
            <a:ext cx="10098158" cy="5461906"/>
          </a:xfrm>
          <a:prstGeom prst="rect">
            <a:avLst/>
          </a:prstGeom>
        </p:spPr>
      </p:pic>
      <p:sp>
        <p:nvSpPr>
          <p:cNvPr id="5" name="Rechteck 4">
            <a:extLst>
              <a:ext uri="{FF2B5EF4-FFF2-40B4-BE49-F238E27FC236}">
                <a16:creationId xmlns:a16="http://schemas.microsoft.com/office/drawing/2014/main" id="{91B47EB1-C9F6-45C3-A2C8-A6F46035D579}"/>
              </a:ext>
            </a:extLst>
          </p:cNvPr>
          <p:cNvSpPr/>
          <p:nvPr/>
        </p:nvSpPr>
        <p:spPr>
          <a:xfrm>
            <a:off x="6022848" y="2228088"/>
            <a:ext cx="1295400" cy="29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80D61A1-2475-40CC-81AB-31C822680829}"/>
              </a:ext>
            </a:extLst>
          </p:cNvPr>
          <p:cNvSpPr txBox="1"/>
          <p:nvPr/>
        </p:nvSpPr>
        <p:spPr>
          <a:xfrm>
            <a:off x="533135" y="4155474"/>
            <a:ext cx="4542857" cy="369332"/>
          </a:xfrm>
          <a:prstGeom prst="rect">
            <a:avLst/>
          </a:prstGeom>
          <a:noFill/>
          <a:ln>
            <a:solidFill>
              <a:srgbClr val="FF0000"/>
            </a:solidFill>
          </a:ln>
        </p:spPr>
        <p:txBody>
          <a:bodyPr wrap="square" rtlCol="0">
            <a:spAutoFit/>
          </a:bodyPr>
          <a:lstStyle/>
          <a:p>
            <a:pPr algn="ctr"/>
            <a:r>
              <a:rPr lang="de-DE" b="1" dirty="0">
                <a:solidFill>
                  <a:srgbClr val="FF0000"/>
                </a:solidFill>
              </a:rPr>
              <a:t>Hinweis: Vergiss dein Passwort nicht ! </a:t>
            </a:r>
          </a:p>
        </p:txBody>
      </p:sp>
      <p:sp>
        <p:nvSpPr>
          <p:cNvPr id="2" name="Textfeld 1">
            <a:extLst>
              <a:ext uri="{FF2B5EF4-FFF2-40B4-BE49-F238E27FC236}">
                <a16:creationId xmlns:a16="http://schemas.microsoft.com/office/drawing/2014/main" id="{B7086370-BCE1-1349-BC29-03E3530A7CF1}"/>
              </a:ext>
            </a:extLst>
          </p:cNvPr>
          <p:cNvSpPr txBox="1"/>
          <p:nvPr/>
        </p:nvSpPr>
        <p:spPr>
          <a:xfrm>
            <a:off x="463826" y="225286"/>
            <a:ext cx="10098157" cy="1015663"/>
          </a:xfrm>
          <a:prstGeom prst="rect">
            <a:avLst/>
          </a:prstGeom>
          <a:noFill/>
        </p:spPr>
        <p:txBody>
          <a:bodyPr wrap="square" rtlCol="0">
            <a:spAutoFit/>
          </a:bodyPr>
          <a:lstStyle/>
          <a:p>
            <a:r>
              <a:rPr lang="de-DE" sz="2000" b="1" u="sng" dirty="0"/>
              <a:t>Möglichkeit der Änderung des Passwortes : </a:t>
            </a:r>
          </a:p>
          <a:p>
            <a:r>
              <a:rPr lang="de-DE" sz="2000" dirty="0"/>
              <a:t>1. aktuelles Passwort eingeben 2. neues Passwort eingeben  3. neues Passwort erneut eingeben (mit gleicher Schreibweise!! ) </a:t>
            </a:r>
          </a:p>
        </p:txBody>
      </p:sp>
    </p:spTree>
    <p:extLst>
      <p:ext uri="{BB962C8B-B14F-4D97-AF65-F5344CB8AC3E}">
        <p14:creationId xmlns:p14="http://schemas.microsoft.com/office/powerpoint/2010/main" val="425070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rking from home">
            <a:extLst>
              <a:ext uri="{FF2B5EF4-FFF2-40B4-BE49-F238E27FC236}">
                <a16:creationId xmlns:a16="http://schemas.microsoft.com/office/drawing/2014/main" id="{640A9F4C-A43D-43BE-8DCE-87F18AD2B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6" r="-1" b="8076"/>
          <a:stretch/>
        </p:blipFill>
        <p:spPr bwMode="auto">
          <a:xfrm>
            <a:off x="3685667" y="-438902"/>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FD3A992-ADE6-453A-8C66-CFEA780893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dirty="0"/>
              <a:t>Wie </a:t>
            </a:r>
            <a:r>
              <a:rPr lang="en-US" sz="4100" dirty="0" err="1"/>
              <a:t>kann</a:t>
            </a:r>
            <a:r>
              <a:rPr lang="en-US" sz="4100" dirty="0"/>
              <a:t> ich </a:t>
            </a:r>
            <a:r>
              <a:rPr lang="en-US" sz="4100" dirty="0" err="1"/>
              <a:t>eine</a:t>
            </a:r>
            <a:r>
              <a:rPr lang="en-US" sz="4100" dirty="0"/>
              <a:t> e-mail </a:t>
            </a:r>
            <a:r>
              <a:rPr lang="en-US" sz="4100" dirty="0" err="1"/>
              <a:t>öffnen</a:t>
            </a:r>
            <a:r>
              <a:rPr lang="en-US" sz="4100" dirty="0"/>
              <a:t> und </a:t>
            </a:r>
            <a:r>
              <a:rPr lang="en-US" sz="4100" dirty="0" err="1"/>
              <a:t>schreiben</a:t>
            </a:r>
            <a:r>
              <a:rPr lang="en-US" sz="4100" dirty="0"/>
              <a:t>?</a:t>
            </a:r>
            <a:br>
              <a:rPr lang="en-US" sz="4100" dirty="0"/>
            </a:br>
            <a:br>
              <a:rPr lang="en-US" sz="4100" dirty="0"/>
            </a:br>
            <a:r>
              <a:rPr lang="en-US" sz="4100" b="1" dirty="0"/>
              <a:t>Outlook </a:t>
            </a:r>
            <a:r>
              <a:rPr lang="en-US" sz="4100" b="1" dirty="0" err="1"/>
              <a:t>nutzen</a:t>
            </a:r>
            <a:r>
              <a:rPr lang="en-US" sz="4100" b="1" dirty="0"/>
              <a:t>  </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634C8-96A3-9844-BDDB-3984B995A98E}"/>
              </a:ext>
            </a:extLst>
          </p:cNvPr>
          <p:cNvSpPr>
            <a:spLocks noGrp="1"/>
          </p:cNvSpPr>
          <p:nvPr>
            <p:ph type="title"/>
          </p:nvPr>
        </p:nvSpPr>
        <p:spPr/>
        <p:txBody>
          <a:bodyPr>
            <a:normAutofit/>
          </a:bodyPr>
          <a:lstStyle/>
          <a:p>
            <a:r>
              <a:rPr lang="de-DE" b="1" dirty="0" err="1"/>
              <a:t>E-mail</a:t>
            </a:r>
            <a:r>
              <a:rPr lang="de-DE" b="1" dirty="0"/>
              <a:t> schreiben über Outlook</a:t>
            </a:r>
            <a:br>
              <a:rPr lang="de-DE" b="1" dirty="0"/>
            </a:br>
            <a:r>
              <a:rPr lang="de-DE" b="1" dirty="0"/>
              <a:t> </a:t>
            </a:r>
            <a:r>
              <a:rPr lang="de-DE" sz="3000" b="1" dirty="0"/>
              <a:t>Programm „Outlook“ anklicken </a:t>
            </a:r>
          </a:p>
        </p:txBody>
      </p:sp>
      <p:pic>
        <p:nvPicPr>
          <p:cNvPr id="9" name="Inhaltsplatzhalter 8" descr="Ein Bild, das Screenshot enthält.&#10;&#10;Automatisch generierte Beschreibung">
            <a:extLst>
              <a:ext uri="{FF2B5EF4-FFF2-40B4-BE49-F238E27FC236}">
                <a16:creationId xmlns:a16="http://schemas.microsoft.com/office/drawing/2014/main" id="{3B981CF3-2809-654C-B1AB-075370FDBF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322" y="1825624"/>
            <a:ext cx="8051800" cy="5032376"/>
          </a:xfrm>
        </p:spPr>
      </p:pic>
      <p:cxnSp>
        <p:nvCxnSpPr>
          <p:cNvPr id="10" name="Gerade Verbindung mit Pfeil 9">
            <a:extLst>
              <a:ext uri="{FF2B5EF4-FFF2-40B4-BE49-F238E27FC236}">
                <a16:creationId xmlns:a16="http://schemas.microsoft.com/office/drawing/2014/main" id="{612247DD-F358-EF40-B072-4CEA82A16CBC}"/>
              </a:ext>
            </a:extLst>
          </p:cNvPr>
          <p:cNvCxnSpPr/>
          <p:nvPr/>
        </p:nvCxnSpPr>
        <p:spPr>
          <a:xfrm flipH="1">
            <a:off x="3647768" y="2279241"/>
            <a:ext cx="1229032" cy="9509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76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0E4779BE8E7D4E95E6E56CAD0BA136" ma:contentTypeVersion="2" ma:contentTypeDescription="Ein neues Dokument erstellen." ma:contentTypeScope="" ma:versionID="fa0a667097089700284a6966d319a949">
  <xsd:schema xmlns:xsd="http://www.w3.org/2001/XMLSchema" xmlns:xs="http://www.w3.org/2001/XMLSchema" xmlns:p="http://schemas.microsoft.com/office/2006/metadata/properties" xmlns:ns2="b14f0afa-3d3a-4739-acc0-c4a7b1672bda" targetNamespace="http://schemas.microsoft.com/office/2006/metadata/properties" ma:root="true" ma:fieldsID="4c9f853536912165e9bdf890b9b2ef34" ns2:_="">
    <xsd:import namespace="b14f0afa-3d3a-4739-acc0-c4a7b1672b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f0afa-3d3a-4739-acc0-c4a7b1672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02D92-B958-4925-8365-7B4122B95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f0afa-3d3a-4739-acc0-c4a7b1672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61D4C-C06A-4840-AC0E-3771CBF971F0}">
  <ds:schemaRefs>
    <ds:schemaRef ds:uri="http://schemas.microsoft.com/office/infopath/2007/PartnerControls"/>
    <ds:schemaRef ds:uri="http://purl.org/dc/elements/1.1/"/>
    <ds:schemaRef ds:uri="http://schemas.microsoft.com/office/2006/metadata/properties"/>
    <ds:schemaRef ds:uri="b14f0afa-3d3a-4739-acc0-c4a7b1672bda"/>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C1C10C5-BD40-4551-9FC6-B6E2E18753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Breitbild</PresentationFormat>
  <Paragraphs>86</Paragraphs>
  <Slides>34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Segoe UI</vt:lpstr>
      <vt:lpstr>Office</vt:lpstr>
      <vt:lpstr>Methodentag 28.08.2020</vt:lpstr>
      <vt:lpstr>Agenda</vt:lpstr>
      <vt:lpstr>Öffnen von office 365 </vt:lpstr>
      <vt:lpstr>Anmeldung  </vt:lpstr>
      <vt:lpstr>Zugangsdaten</vt:lpstr>
      <vt:lpstr>PowerPoint-Präsentation</vt:lpstr>
      <vt:lpstr>PowerPoint-Präsentation</vt:lpstr>
      <vt:lpstr>Wie kann ich eine e-mail öffnen und schreiben?  Outlook nutzen  </vt:lpstr>
      <vt:lpstr>E-mail schreiben über Outlook  Programm „Outlook“ anklicken </vt:lpstr>
      <vt:lpstr>E-mail aufrufen und schreiben 1. e-mail anklicken &gt; e-mail öffnet sich rechts im Feld  2. einzelner geschwungener Pfeil = Absender antworten 3. doppelter geschwungener Pfeil = mehreren Absendern antworten  4 Pfeil nach rechts = e-mail weiterleiten </vt:lpstr>
      <vt:lpstr> Teams nutzen: 1. Chat + Beiträge 2. Termine vereinbaren  3. Videokonferenz 4. Dateien herunter-und hochladen   </vt:lpstr>
      <vt:lpstr>Teams aufrufen </vt:lpstr>
      <vt:lpstr>So sieht deine Schaltfläche aus, wenn du dich mit dem Browser anmeldest.</vt:lpstr>
      <vt:lpstr>   Ansicht der APP :   Hier erscheinen alle  Teams in denen du  ein Mitglied bist  (App).  </vt:lpstr>
      <vt:lpstr>   Ansicht über Browser :   Hier erscheinen alle  Teams in denen du  ein Mitglied bist  (App).  </vt:lpstr>
      <vt:lpstr>PowerPoint-Präsentation</vt:lpstr>
      <vt:lpstr>Chat 1. linke Leiste „Chat“ anklicken  &gt; dieses Fenster öffnet sich (Browser Ansicht) 2. Symbol mit Stift &gt; neuen Chat öffnen  3. Feld „An: Namen ..“ den Namen des Chatpartners oder der Gruppe eingeben 4. unten im Feld „Nachricht eingeben“  Text schreiben  5. zum Absenden &gt; Symbol „Papierflieger“ anklicken  6. Dateien hochladen &gt; Symbol „Büroklammer“ </vt:lpstr>
      <vt:lpstr>Chat</vt:lpstr>
      <vt:lpstr>1. Arbeitsauftrag</vt:lpstr>
      <vt:lpstr>Chat in der Gruppe  „Beiträge“  1. Teams aufrufen  2. obere Leiste „Beiträge“ anklicken  3. Im Feld „Antworten“ Nachricht tippen und mit Symbol „Papierflieger“ absenden  4. neue Unterhaltung </vt:lpstr>
      <vt:lpstr>Termine vereinbaren </vt:lpstr>
      <vt:lpstr>Browser Ansicht Hier kannst du geplante Videokonferenzen, Abgabetermine usw. einsehen.</vt:lpstr>
      <vt:lpstr>So sieht es in der App aus.</vt:lpstr>
      <vt:lpstr>Wie kann ich in Teams Videokonferenzen starten?</vt:lpstr>
      <vt:lpstr>Klicke auf “Teams”. Dann sieht es im Browser so aus.</vt:lpstr>
      <vt:lpstr>PowerPoint-Präsentation</vt:lpstr>
      <vt:lpstr>Bildschirm Freigabe</vt:lpstr>
      <vt:lpstr>Wie lade ich Dateien der Lehrer herunter? </vt:lpstr>
      <vt:lpstr>1. In der linken Leiste „Teams“ anklicken.  2. Die gewünschte Teamgruppe auswählen (z.B. 10fs). 3. In oberen Leiste „Dateien“ anklicken 4. Den Ordner „Kursmaterialien“ anklicken  5. Es öffnet sich eine Liste mit den Dateien, diese zum Öffnen anklicken.  </vt:lpstr>
      <vt:lpstr>Wie lade ich eigene Dateien hoch? </vt:lpstr>
      <vt:lpstr>1. Linke Leiste  unter „Teams“ oder unter „alle Teams“ das gewünschte Team auswählen (z.B. 10 fs) 2. Obere Leiste „Dateien“ anklicken  3.  “Kursmaterialien hochladen“  anklicken  </vt:lpstr>
      <vt:lpstr>4. In der zweiten Leiste auf „Hochladen“ klicken. 5. „Dateien“ anklicken 6. eigene gewünschte Datei anklicken und „öffnen“ </vt:lpstr>
      <vt:lpstr>PowerPoint-Präsentation</vt:lpstr>
      <vt:lpstr>Bei Fragen könnt ihr Frau Bayburtlu oder Frau Sancaktar fragen. Ihr könnt uns über Microsoft Office 365 kontaktieren oder sprecht uns doch einfach in der Schule 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Methodentag 28.08.2020</dc:title>
  <dc:creator>melek Bayburtlu</dc:creator>
  <cp:lastModifiedBy>Nadine Gritzan</cp:lastModifiedBy>
  <cp:revision>26</cp:revision>
  <dcterms:created xsi:type="dcterms:W3CDTF">2020-08-25T12:16:38Z</dcterms:created>
  <dcterms:modified xsi:type="dcterms:W3CDTF">2020-11-18T11:05:29Z</dcterms:modified>
</cp:coreProperties>
</file>